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305" r:id="rId3"/>
    <p:sldId id="306" r:id="rId4"/>
    <p:sldId id="307" r:id="rId5"/>
    <p:sldId id="261" r:id="rId6"/>
    <p:sldId id="319" r:id="rId7"/>
    <p:sldId id="320" r:id="rId8"/>
    <p:sldId id="265" r:id="rId9"/>
    <p:sldId id="288" r:id="rId10"/>
    <p:sldId id="289" r:id="rId11"/>
    <p:sldId id="290" r:id="rId12"/>
    <p:sldId id="294" r:id="rId13"/>
    <p:sldId id="258" r:id="rId14"/>
    <p:sldId id="321" r:id="rId15"/>
    <p:sldId id="317" r:id="rId16"/>
    <p:sldId id="308" r:id="rId17"/>
    <p:sldId id="309" r:id="rId18"/>
    <p:sldId id="259" r:id="rId19"/>
    <p:sldId id="281" r:id="rId20"/>
    <p:sldId id="287" r:id="rId21"/>
    <p:sldId id="268" r:id="rId22"/>
    <p:sldId id="273" r:id="rId23"/>
    <p:sldId id="310" r:id="rId24"/>
    <p:sldId id="300" r:id="rId25"/>
    <p:sldId id="299" r:id="rId26"/>
    <p:sldId id="326" r:id="rId27"/>
    <p:sldId id="315" r:id="rId28"/>
    <p:sldId id="316" r:id="rId29"/>
    <p:sldId id="278" r:id="rId30"/>
    <p:sldId id="327" r:id="rId31"/>
    <p:sldId id="276" r:id="rId32"/>
    <p:sldId id="301" r:id="rId33"/>
    <p:sldId id="295" r:id="rId34"/>
    <p:sldId id="304" r:id="rId35"/>
    <p:sldId id="292" r:id="rId36"/>
    <p:sldId id="303" r:id="rId37"/>
    <p:sldId id="302" r:id="rId38"/>
  </p:sldIdLst>
  <p:sldSz cx="9144000" cy="70405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2581541"/>
            <a:ext cx="6600451" cy="23230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4904557"/>
            <a:ext cx="6600451" cy="115626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436190"/>
            <a:ext cx="1395473" cy="80259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650120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5828"/>
            <a:ext cx="6591985" cy="3200017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469953"/>
            <a:ext cx="6591985" cy="159728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250822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330501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25828"/>
            <a:ext cx="6109587" cy="2972682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98510"/>
            <a:ext cx="5653888" cy="3911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469953"/>
            <a:ext cx="6591985" cy="159728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250822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330501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7" y="665255"/>
            <a:ext cx="457319" cy="600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4" y="2982647"/>
            <a:ext cx="457319" cy="600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712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503313"/>
            <a:ext cx="6591985" cy="2797382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319536"/>
            <a:ext cx="6591985" cy="74904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5041385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5115740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7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25828"/>
            <a:ext cx="6109587" cy="2972682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459023"/>
            <a:ext cx="6688292" cy="86051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19536"/>
            <a:ext cx="6688292" cy="74904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5041385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5115740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7" y="665255"/>
            <a:ext cx="457319" cy="600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4" y="2982647"/>
            <a:ext cx="457319" cy="600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9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44109"/>
            <a:ext cx="6591984" cy="2956687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4459023"/>
            <a:ext cx="6591985" cy="86051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319536"/>
            <a:ext cx="6591985" cy="74904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5041385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5115740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30127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44108"/>
            <a:ext cx="1656132" cy="542447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44108"/>
            <a:ext cx="4716348" cy="5424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30127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40724"/>
            <a:ext cx="6589199" cy="1314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2190397"/>
            <a:ext cx="6591985" cy="3878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30127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129788"/>
            <a:ext cx="6591985" cy="15079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676739"/>
            <a:ext cx="6591985" cy="88330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250822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330501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2193586"/>
            <a:ext cx="3197531" cy="386768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2193586"/>
            <a:ext cx="3197093" cy="386768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30127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808755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85900"/>
            <a:ext cx="2874596" cy="59160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77503"/>
            <a:ext cx="3197532" cy="318837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5" y="2282586"/>
            <a:ext cx="2873239" cy="59160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874189"/>
            <a:ext cx="3195680" cy="318837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30127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808755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40724"/>
            <a:ext cx="6589200" cy="1314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30127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30127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57963"/>
            <a:ext cx="2629584" cy="100230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57964"/>
            <a:ext cx="3790906" cy="555911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641169"/>
            <a:ext cx="2629584" cy="4375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30127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928394"/>
            <a:ext cx="6591985" cy="58182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651868"/>
            <a:ext cx="6591985" cy="39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510219"/>
            <a:ext cx="6591985" cy="50685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5041385"/>
            <a:ext cx="1358356" cy="5215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5115740"/>
            <a:ext cx="584978" cy="374845"/>
          </a:xfrm>
        </p:spPr>
        <p:txBody>
          <a:bodyPr/>
          <a:lstStyle/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0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34686"/>
            <a:ext cx="1981200" cy="6815351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93"/>
            <a:ext cx="1952272" cy="7035397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70405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40724"/>
            <a:ext cx="6589200" cy="1314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2190398"/>
            <a:ext cx="6591985" cy="3989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298408"/>
            <a:ext cx="766380" cy="38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FBCE-AEBC-4AD4-9AE6-F946D34E014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299147"/>
            <a:ext cx="5716488" cy="374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808755"/>
            <a:ext cx="584978" cy="374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D04E81-BC20-44E6-AD7D-44FB205FA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clafond@clearlakelibrary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ayce-o.blogspot.ca/2014/03/20-recipe-cards-to-get-you-inspired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obbrestyle.com/pantry-organization-farmhous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pi.wi.gov/pld/boards-directors/library-standard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161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ngall.com/thinking-man-png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ayce-o.blogspot.com/2014/03/20-recipe-cards-to-get-you-inspired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ndiancookingmanual.com/2012/05/dal-makhan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iskitchennotebook.blogspot.com/2012/05/cooking-books-seasonal-blog-event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flsweb.org/" TargetMode="External"/><Relationship Id="rId2" Type="http://schemas.openxmlformats.org/officeDocument/2006/relationships/hyperlink" Target="https://www.bridgeslibrarysystem.org/library.staff-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fls.lib.wi.us/" TargetMode="External"/><Relationship Id="rId4" Type="http://schemas.openxmlformats.org/officeDocument/2006/relationships/hyperlink" Target="https://www.monarchlibraries.org/grant.funding-source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vls.org/grant-resources/" TargetMode="External"/><Relationship Id="rId2" Type="http://schemas.openxmlformats.org/officeDocument/2006/relationships/hyperlink" Target="https://iflswe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publiclibrary.info/foundations-grant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" TargetMode="External"/><Relationship Id="rId2" Type="http://schemas.openxmlformats.org/officeDocument/2006/relationships/hyperlink" Target="http://librarygrants.blog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a.gov/grant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co.com/services/free-grant-search" TargetMode="External"/><Relationship Id="rId2" Type="http://schemas.openxmlformats.org/officeDocument/2006/relationships/hyperlink" Target="https://imls.gov/gra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sconsin.grantwatch.com/" TargetMode="External"/><Relationship Id="rId4" Type="http://schemas.openxmlformats.org/officeDocument/2006/relationships/hyperlink" Target="https://www.scholastic.com/librarians/programs/grants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ifoundations.org/" TargetMode="External"/><Relationship Id="rId2" Type="http://schemas.openxmlformats.org/officeDocument/2006/relationships/hyperlink" Target="https://fundsnetservices.com/wisconsin.grants-and-foundation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re.lib.wi.u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-data.com/" TargetMode="External"/><Relationship Id="rId2" Type="http://schemas.openxmlformats.org/officeDocument/2006/relationships/hyperlink" Target="https://grantstation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" TargetMode="External"/><Relationship Id="rId2" Type="http://schemas.openxmlformats.org/officeDocument/2006/relationships/hyperlink" Target="https://www.wisconsin-demograph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webjunction.org/" TargetMode="External"/><Relationship Id="rId5" Type="http://schemas.openxmlformats.org/officeDocument/2006/relationships/hyperlink" Target="https://www.webjunction.org/home.html" TargetMode="External"/><Relationship Id="rId4" Type="http://schemas.openxmlformats.org/officeDocument/2006/relationships/hyperlink" Target="https://candid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5354-text-question-blog-questions-logo-an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enbh.blogspot.com/2013/11/how-to-empty-9x13-pan-in-nothing-flat.html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2746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19624792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96056068-2950-41A4-B595-5E719723D1D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6532" y="171183"/>
            <a:ext cx="9419208" cy="686938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Bodoni MT" panose="02070603080606020203" pitchFamily="18" charset="0"/>
              </a:rPr>
              <a:t>     </a:t>
            </a:r>
            <a:br>
              <a:rPr lang="en-US" sz="2800" dirty="0">
                <a:latin typeface="Bodoni MT" panose="02070603080606020203" pitchFamily="18" charset="0"/>
              </a:rPr>
            </a:br>
            <a:r>
              <a:rPr lang="en-US" sz="2800" dirty="0">
                <a:latin typeface="Bodoni MT" panose="02070603080606020203" pitchFamily="18" charset="0"/>
              </a:rPr>
              <a:t>      </a:t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400" dirty="0">
                <a:latin typeface="Bodoni MT" panose="02070603080606020203" pitchFamily="18" charset="0"/>
              </a:rPr>
              <a:t>        </a:t>
            </a:r>
            <a:r>
              <a:rPr lang="en-US" sz="4000" dirty="0">
                <a:latin typeface="Bodoni MT" panose="02070603080606020203" pitchFamily="18" charset="0"/>
              </a:rPr>
              <a:t>A Recipe for Grant Writing Success</a:t>
            </a:r>
            <a:br>
              <a:rPr lang="en-US" sz="4000" b="1" dirty="0">
                <a:latin typeface="Bodoni MT" panose="02070603080606020203" pitchFamily="18" charset="0"/>
              </a:rPr>
            </a:br>
            <a:r>
              <a:rPr lang="en-US" sz="4400" b="1" dirty="0">
                <a:latin typeface="Bodoni MT" panose="02070603080606020203" pitchFamily="18" charset="0"/>
              </a:rPr>
              <a:t>                </a:t>
            </a:r>
            <a:r>
              <a:rPr lang="en-US" sz="4000" dirty="0">
                <a:latin typeface="Bodoni MT" panose="02070603080606020203" pitchFamily="18" charset="0"/>
              </a:rPr>
              <a:t>by Christine </a:t>
            </a:r>
            <a:r>
              <a:rPr lang="en-US" sz="4000" dirty="0" err="1">
                <a:latin typeface="Bodoni MT" panose="02070603080606020203" pitchFamily="18" charset="0"/>
              </a:rPr>
              <a:t>LaFond</a:t>
            </a:r>
            <a:r>
              <a:rPr lang="en-US" sz="4000" dirty="0">
                <a:latin typeface="Bodoni MT" panose="02070603080606020203" pitchFamily="18" charset="0"/>
              </a:rPr>
              <a:t>, Director</a:t>
            </a:r>
            <a:br>
              <a:rPr lang="en-US" dirty="0">
                <a:latin typeface="Bodoni MT" panose="02070603080606020203" pitchFamily="18" charset="0"/>
              </a:rPr>
            </a:br>
            <a:r>
              <a:rPr lang="en-US" sz="4000" dirty="0">
                <a:latin typeface="Bodoni MT" panose="02070603080606020203" pitchFamily="18" charset="0"/>
              </a:rPr>
              <a:t>                  Clear Lake Public Library</a:t>
            </a:r>
            <a:br>
              <a:rPr lang="en-US" sz="4000" dirty="0">
                <a:latin typeface="Bodoni MT" panose="02070603080606020203" pitchFamily="18" charset="0"/>
              </a:rPr>
            </a:br>
            <a:br>
              <a:rPr lang="en-US" sz="4000" dirty="0">
                <a:latin typeface="Bodoni MT" panose="02070603080606020203" pitchFamily="18" charset="0"/>
              </a:rPr>
            </a:br>
            <a:r>
              <a:rPr lang="en-US" sz="4000" dirty="0">
                <a:latin typeface="Bodoni MT" panose="02070603080606020203" pitchFamily="18" charset="0"/>
              </a:rPr>
              <a:t>   </a:t>
            </a:r>
            <a:r>
              <a:rPr lang="en-US" sz="2800" dirty="0">
                <a:latin typeface="Bodoni MT" panose="02070603080606020203" pitchFamily="18" charset="0"/>
                <a:hlinkClick r:id="rId2"/>
              </a:rPr>
              <a:t>clafond@clearlakelibrary.org</a:t>
            </a:r>
            <a:br>
              <a:rPr lang="en-US" sz="3200" dirty="0">
                <a:latin typeface="Bodoni MT" panose="02070603080606020203" pitchFamily="18" charset="0"/>
              </a:rPr>
            </a:br>
            <a:r>
              <a:rPr lang="en-US" sz="2800" dirty="0">
                <a:latin typeface="Bodoni MT" panose="02070603080606020203" pitchFamily="18" charset="0"/>
              </a:rPr>
              <a:t>                  715-263-2802</a:t>
            </a:r>
            <a:endParaRPr lang="en-US" sz="2800" b="1" dirty="0">
              <a:latin typeface="Bodoni MT" panose="020706030806060202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91007-0A35-4F06-83CF-8ED54162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42012" y="3431042"/>
            <a:ext cx="3623563" cy="33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95E32-2F2E-4B2E-9E9E-1B4B9E6D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503853"/>
            <a:ext cx="8562241" cy="63230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       </a:t>
            </a:r>
            <a:r>
              <a:rPr lang="en-US" sz="2400" dirty="0">
                <a:latin typeface="Bodoni MT" panose="02070603080606020203" pitchFamily="18" charset="0"/>
              </a:rPr>
              <a:t>III.     Library Services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	      -     Total Circulation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	      -     Registered Users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       -     Library Visits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       -     Library Programs and Attendance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</a:t>
            </a:r>
            <a:r>
              <a:rPr lang="en-US" sz="2400" dirty="0">
                <a:latin typeface="Bodoni MT" panose="02070603080606020203" pitchFamily="18" charset="0"/>
              </a:rPr>
              <a:t>IV.	    Library Governance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V.	    Library Operating Revenue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Bodoni MT" panose="02070603080606020203" pitchFamily="18" charset="0"/>
              </a:rPr>
              <a:t>            VI.     Library Operating Expenditures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Bodoni MT" panose="02070603080606020203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Bodoni MT" panose="02070603080606020203" pitchFamily="18" charset="0"/>
              </a:rPr>
              <a:t>          </a:t>
            </a: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8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95E32-2F2E-4B2E-9E9E-1B4B9E6D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8" y="363984"/>
            <a:ext cx="8602462" cy="64629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  <a:latin typeface="Bodoni MT" panose="02070603080606020203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  <a:latin typeface="Bodoni MT" panose="02070603080606020203" pitchFamily="18" charset="0"/>
              </a:rPr>
              <a:t>         VII.     Library Capital Revenue, Expenditures, 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  <a:latin typeface="Bodoni MT" panose="02070603080606020203" pitchFamily="18" charset="0"/>
              </a:rPr>
              <a:t>                     Debt Retirement and Rent</a:t>
            </a:r>
          </a:p>
          <a:p>
            <a:pPr marL="0" indent="0">
              <a:buNone/>
            </a:pPr>
            <a:endParaRPr lang="en-US" sz="9600" dirty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VIII.     </a:t>
            </a:r>
            <a:r>
              <a:rPr lang="en-US" sz="9600" dirty="0">
                <a:solidFill>
                  <a:schemeClr val="tx1"/>
                </a:solidFill>
                <a:latin typeface="Bodoni MT" panose="02070603080606020203" pitchFamily="18" charset="0"/>
              </a:rPr>
              <a:t>Other Funds Held by the Library Board 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tx1"/>
                </a:solidFill>
                <a:latin typeface="Bodoni MT" panose="02070603080606020203" pitchFamily="18" charset="0"/>
              </a:rPr>
              <a:t>            		   (Ex: Donation fund)</a:t>
            </a:r>
            <a:r>
              <a:rPr lang="en-US" sz="9600" dirty="0">
                <a:latin typeface="Bodoni MT" panose="02070603080606020203" pitchFamily="18" charset="0"/>
              </a:rPr>
              <a:t> 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   IX.     Trust Funds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     X.     Staff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514350" indent="-514350">
              <a:buAutoNum type="romanUcPeriod" startAt="12"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</a:t>
            </a:r>
          </a:p>
          <a:p>
            <a:pPr marL="514350" indent="-514350">
              <a:buAutoNum type="romanUcPeriod" startAt="8"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0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9" y="261257"/>
            <a:ext cx="8864082" cy="6370362"/>
          </a:xfrm>
        </p:spPr>
        <p:txBody>
          <a:bodyPr>
            <a:normAutofit fontScale="62500" lnSpcReduction="20000"/>
          </a:bodyPr>
          <a:lstStyle/>
          <a:p>
            <a:endParaRPr lang="en-US" sz="2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5100" dirty="0">
                <a:latin typeface="Bodoni MT" panose="02070603080606020203" pitchFamily="18" charset="0"/>
              </a:rPr>
              <a:t>        </a:t>
            </a:r>
            <a:r>
              <a:rPr lang="en-US" sz="3800" dirty="0">
                <a:latin typeface="Bodoni MT" panose="02070603080606020203" pitchFamily="18" charset="0"/>
              </a:rPr>
              <a:t>XI.     Loans of Materials to Non-residents</a:t>
            </a:r>
          </a:p>
          <a:p>
            <a:pPr marL="0" indent="0">
              <a:buNone/>
            </a:pPr>
            <a:endParaRPr lang="en-US" sz="38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Bodoni MT" panose="02070603080606020203" pitchFamily="18" charset="0"/>
              </a:rPr>
              <a:t>         XII.     Technology</a:t>
            </a:r>
          </a:p>
          <a:p>
            <a:pPr marL="0" indent="0">
              <a:buNone/>
            </a:pPr>
            <a:endParaRPr lang="en-US" sz="38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Bodoni MT" panose="02070603080606020203" pitchFamily="18" charset="0"/>
              </a:rPr>
              <a:t>       XIII.     Self-directed Activities, Staff Serving </a:t>
            </a:r>
          </a:p>
          <a:p>
            <a:pPr marL="0" indent="0">
              <a:buNone/>
            </a:pPr>
            <a:r>
              <a:rPr lang="en-US" sz="3800" dirty="0">
                <a:latin typeface="Bodoni MT" panose="02070603080606020203" pitchFamily="18" charset="0"/>
              </a:rPr>
              <a:t>                     Youth/Adults</a:t>
            </a:r>
          </a:p>
          <a:p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Bodoni MT" panose="02070603080606020203" pitchFamily="18" charset="0"/>
              </a:rPr>
              <a:t>	</a:t>
            </a:r>
          </a:p>
          <a:p>
            <a:pPr marL="0" indent="0">
              <a:buNone/>
            </a:pPr>
            <a:endParaRPr lang="en-US" sz="3300" dirty="0">
              <a:latin typeface="Bodoni MT" panose="02070603080606020203" pitchFamily="18" charset="0"/>
            </a:endParaRPr>
          </a:p>
          <a:p>
            <a:endParaRPr lang="en-US" sz="4004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0D50-111D-4E87-B7D1-862F7312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6230" y="523783"/>
            <a:ext cx="8711633" cy="1400574"/>
          </a:xfrm>
        </p:spPr>
        <p:txBody>
          <a:bodyPr>
            <a:normAutofit fontScale="90000"/>
          </a:bodyPr>
          <a:lstStyle/>
          <a:p>
            <a:r>
              <a:rPr lang="en-US" sz="5030" b="1" dirty="0">
                <a:latin typeface="Bodoni MT" panose="02070603080606020203" pitchFamily="18" charset="0"/>
              </a:rPr>
              <a:t>               </a:t>
            </a:r>
            <a:r>
              <a:rPr lang="en-US" sz="5030" dirty="0">
                <a:latin typeface="Bodoni MT" panose="02070603080606020203" pitchFamily="18" charset="0"/>
              </a:rPr>
              <a:t>STOCK YOUR PANTRY</a:t>
            </a:r>
            <a:br>
              <a:rPr lang="en-US" sz="5030" b="1" dirty="0">
                <a:latin typeface="Bodoni MT" panose="02070603080606020203" pitchFamily="18" charset="0"/>
              </a:rPr>
            </a:br>
            <a:r>
              <a:rPr lang="en-US" sz="4928" b="1" dirty="0">
                <a:latin typeface="Bodoni MT" panose="02070603080606020203" pitchFamily="18" charset="0"/>
              </a:rPr>
              <a:t>                </a:t>
            </a:r>
            <a:endParaRPr lang="en-US" sz="4928" dirty="0">
              <a:latin typeface="Bodoni MT" panose="02070603080606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0B5F9-7A6F-4BA4-9FD7-6A7826F5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8297" y="2458214"/>
            <a:ext cx="6083690" cy="406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7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328474"/>
            <a:ext cx="8797771" cy="6116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r>
              <a:rPr lang="en-US" sz="2400" dirty="0">
                <a:latin typeface="Bodoni MT" panose="02070603080606020203" pitchFamily="18" charset="0"/>
              </a:rPr>
              <a:t>     </a:t>
            </a:r>
            <a:r>
              <a:rPr lang="en-US" sz="2800" dirty="0">
                <a:latin typeface="Bodoni MT" panose="02070603080606020203" pitchFamily="18" charset="0"/>
              </a:rPr>
              <a:t>Basic Ingredients</a:t>
            </a:r>
          </a:p>
          <a:p>
            <a:pPr marL="0" indent="0">
              <a:buNone/>
            </a:pPr>
            <a:endParaRPr lang="en-US" sz="28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Bodoni MT" panose="02070603080606020203" pitchFamily="18" charset="0"/>
              </a:rPr>
              <a:t>               </a:t>
            </a:r>
            <a:r>
              <a:rPr lang="en-US" sz="2400" dirty="0">
                <a:latin typeface="Bodoni MT" panose="02070603080606020203" pitchFamily="18" charset="0"/>
              </a:rPr>
              <a:t>-     Library mission statement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-     History of your library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          -     year founded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          -     founded by whom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	                  -     renovated building, to be more accessible for all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	                  -     moved to a new building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	                  -     added computers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          -     joined library consortium</a:t>
            </a:r>
          </a:p>
          <a:p>
            <a:pPr marL="0" indent="0">
              <a:buNone/>
            </a:pPr>
            <a:endParaRPr lang="en-US" sz="32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Bodoni MT" panose="02070603080606020203" pitchFamily="18" charset="0"/>
              </a:rPr>
              <a:t>         </a:t>
            </a:r>
            <a:r>
              <a:rPr lang="en-US" sz="2400" b="1" dirty="0">
                <a:latin typeface="Bodoni MT" panose="02070603080606020203" pitchFamily="18" charset="0"/>
              </a:rPr>
              <a:t>    </a:t>
            </a:r>
            <a:endParaRPr lang="en-US" sz="2000" dirty="0">
              <a:latin typeface="Bodoni MT" panose="020706030806060202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965217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9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95E32-2F2E-4B2E-9E9E-1B4B9E6D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1" y="275207"/>
            <a:ext cx="8433787" cy="66227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</a:t>
            </a:r>
          </a:p>
          <a:p>
            <a:pPr marL="0" indent="0">
              <a:buNone/>
            </a:pPr>
            <a:endParaRPr lang="en-US" sz="4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Bodoni MT" panose="02070603080606020203" pitchFamily="18" charset="0"/>
              </a:rPr>
              <a:t>            -     </a:t>
            </a:r>
            <a:r>
              <a:rPr lang="en-US" sz="2400" dirty="0">
                <a:latin typeface="Bodoni MT" panose="02070603080606020203" pitchFamily="18" charset="0"/>
              </a:rPr>
              <a:t>Major and minor accomplishments</a:t>
            </a:r>
          </a:p>
          <a:p>
            <a:pPr marL="0" indent="0">
              <a:buNone/>
            </a:pPr>
            <a:endParaRPr lang="en-US" sz="1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-     hosted a Smithsonian Institute traveling exhibition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-     served 100 children in most recent Summer</a:t>
            </a:r>
          </a:p>
          <a:p>
            <a:pPr marL="914400" lvl="2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Reading Program</a:t>
            </a:r>
          </a:p>
          <a:p>
            <a:pPr marL="914400" lvl="2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                    -     collaborated with elementary school on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      After School Book to Movie Reading Club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-     started/revived Friends of the Library Group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</a:t>
            </a:r>
            <a:endParaRPr lang="en-US" sz="2000" b="1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285" b="1" dirty="0">
                <a:latin typeface="Bodoni MT" panose="02070603080606020203" pitchFamily="18" charset="0"/>
              </a:rPr>
              <a:t>         </a:t>
            </a:r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8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95E32-2F2E-4B2E-9E9E-1B4B9E6D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8" y="399494"/>
            <a:ext cx="9647300" cy="62245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-     Current activities</a:t>
            </a:r>
          </a:p>
          <a:p>
            <a:pPr marL="0" indent="0">
              <a:buNone/>
            </a:pPr>
            <a:endParaRPr lang="en-US" sz="4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-     Names of three references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-     choose people who are supporters of your library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-     review annually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-     Possible partners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	</a:t>
            </a:r>
            <a:r>
              <a:rPr lang="en-US" sz="8000" dirty="0">
                <a:latin typeface="Bodoni MT" panose="02070603080606020203" pitchFamily="18" charset="0"/>
              </a:rPr>
              <a:t>            -     school					        -     Lions Club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	    -     museum				        -     community center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	    -     senior center			        -     senior housing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	    -     daycare				        -     another library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	    -     sportsmen group		        -     park board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-     police department		        -     fire department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            -     medical clinic			        -     Community Education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            -     community theater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     </a:t>
            </a:r>
          </a:p>
          <a:p>
            <a:pPr lvl="2">
              <a:buFontTx/>
              <a:buChar char="-"/>
            </a:pPr>
            <a:endParaRPr lang="en-US" sz="9200" dirty="0">
              <a:latin typeface="Bodoni MT" panose="02070603080606020203" pitchFamily="18" charset="0"/>
            </a:endParaRPr>
          </a:p>
          <a:p>
            <a:endParaRPr lang="en-US" sz="9600" dirty="0">
              <a:latin typeface="Bodoni MT" panose="02070603080606020203" pitchFamily="18" charset="0"/>
            </a:endParaRPr>
          </a:p>
          <a:p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285" b="1" dirty="0">
                <a:latin typeface="Bodoni MT" panose="02070603080606020203" pitchFamily="18" charset="0"/>
              </a:rPr>
              <a:t>        </a:t>
            </a:r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4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95E32-2F2E-4B2E-9E9E-1B4B9E6D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399494"/>
            <a:ext cx="9621700" cy="64266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	-     Draft of a letter of support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	            -</a:t>
            </a:r>
            <a:r>
              <a:rPr lang="en-US" sz="8000" dirty="0">
                <a:latin typeface="Bodoni MT" panose="02070603080606020203" pitchFamily="18" charset="0"/>
              </a:rPr>
              <a:t>     you can give to reference or partner quickly</a:t>
            </a:r>
          </a:p>
          <a:p>
            <a:pPr marL="0" indent="0">
              <a:buNone/>
            </a:pPr>
            <a:endParaRPr lang="en-US" sz="4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-     Library Budget</a:t>
            </a:r>
          </a:p>
          <a:p>
            <a:pPr>
              <a:buFontTx/>
              <a:buChar char="-"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-     Information about your community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-     Service Population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             </a:t>
            </a:r>
            <a:r>
              <a:rPr lang="en-US" sz="8000" dirty="0">
                <a:latin typeface="Bodoni MT" panose="02070603080606020203" pitchFamily="18" charset="0"/>
                <a:hlinkClick r:id="rId2"/>
              </a:rPr>
              <a:t>https://dpi.wi.gov/pld/boards-directors/library-standards/</a:t>
            </a:r>
            <a:endParaRPr lang="en-US" sz="80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-     Appendix C has several ways to calculate </a:t>
            </a:r>
          </a:p>
          <a:p>
            <a:pPr marL="457200" lvl="1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service population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-     Tax exempt statement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-     I sometimes have to state Village of Clear Lake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dba Clear Lake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369800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328474"/>
            <a:ext cx="8797771" cy="6116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</a:t>
            </a:r>
            <a:r>
              <a:rPr lang="en-US" sz="3200" dirty="0">
                <a:latin typeface="Bodoni MT" panose="02070603080606020203" pitchFamily="18" charset="0"/>
              </a:rPr>
              <a:t>      </a:t>
            </a:r>
            <a:r>
              <a:rPr lang="en-US" sz="2400" dirty="0">
                <a:latin typeface="Bodoni MT" panose="02070603080606020203" pitchFamily="18" charset="0"/>
              </a:rPr>
              <a:t>-     Employer Identification Number (EIN)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        </a:t>
            </a:r>
            <a:r>
              <a:rPr lang="en-US" sz="2000" dirty="0">
                <a:latin typeface="Bodoni MT" panose="02070603080606020203" pitchFamily="18" charset="0"/>
              </a:rPr>
              <a:t>-     aka </a:t>
            </a:r>
            <a:r>
              <a:rPr lang="en-US" sz="2000" b="1" dirty="0">
                <a:latin typeface="Bodoni MT" panose="02070603080606020203" pitchFamily="18" charset="0"/>
              </a:rPr>
              <a:t>F</a:t>
            </a:r>
            <a:r>
              <a:rPr lang="en-US" sz="2000" dirty="0">
                <a:latin typeface="Bodoni MT" panose="02070603080606020203" pitchFamily="18" charset="0"/>
              </a:rPr>
              <a:t>ederal </a:t>
            </a:r>
            <a:r>
              <a:rPr lang="en-US" sz="2000" b="1" dirty="0">
                <a:latin typeface="Bodoni MT" panose="02070603080606020203" pitchFamily="18" charset="0"/>
              </a:rPr>
              <a:t>T</a:t>
            </a:r>
            <a:r>
              <a:rPr lang="en-US" sz="2000" dirty="0">
                <a:latin typeface="Bodoni MT" panose="02070603080606020203" pitchFamily="18" charset="0"/>
              </a:rPr>
              <a:t>ax </a:t>
            </a:r>
            <a:r>
              <a:rPr lang="en-US" sz="2000" b="1" dirty="0">
                <a:latin typeface="Bodoni MT" panose="02070603080606020203" pitchFamily="18" charset="0"/>
              </a:rPr>
              <a:t>I</a:t>
            </a:r>
            <a:r>
              <a:rPr lang="en-US" sz="2000" dirty="0">
                <a:latin typeface="Bodoni MT" panose="02070603080606020203" pitchFamily="18" charset="0"/>
              </a:rPr>
              <a:t>dentification </a:t>
            </a:r>
            <a:r>
              <a:rPr lang="en-US" sz="2000" b="1" dirty="0">
                <a:latin typeface="Bodoni MT" panose="02070603080606020203" pitchFamily="18" charset="0"/>
              </a:rPr>
              <a:t>N</a:t>
            </a:r>
            <a:r>
              <a:rPr lang="en-US" sz="2000" dirty="0">
                <a:latin typeface="Bodoni MT" panose="02070603080606020203" pitchFamily="18" charset="0"/>
              </a:rPr>
              <a:t>umber</a:t>
            </a:r>
          </a:p>
          <a:p>
            <a:pPr marL="0" indent="0">
              <a:buNone/>
            </a:pPr>
            <a:r>
              <a:rPr lang="en-US" sz="2000" b="1" dirty="0">
                <a:latin typeface="Bodoni MT" panose="02070603080606020203" pitchFamily="18" charset="0"/>
              </a:rPr>
              <a:t>      </a:t>
            </a: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-     501 © 3 letter from IRS</a:t>
            </a:r>
          </a:p>
          <a:p>
            <a:pPr marL="0" indent="0">
              <a:buNone/>
            </a:pPr>
            <a:r>
              <a:rPr lang="en-US" sz="2000" b="1" dirty="0">
                <a:latin typeface="Bodoni MT" panose="02070603080606020203" pitchFamily="18" charset="0"/>
              </a:rPr>
              <a:t>                         </a:t>
            </a:r>
            <a:r>
              <a:rPr lang="en-US" sz="2000" dirty="0">
                <a:latin typeface="Bodoni MT" panose="02070603080606020203" pitchFamily="18" charset="0"/>
              </a:rPr>
              <a:t>-     From your Friends of the Library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-     I partner with the Clear Lake Historical Museum so I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   have a copy of their letter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-     </a:t>
            </a:r>
            <a:r>
              <a:rPr lang="en-US" sz="2600" dirty="0">
                <a:latin typeface="Bodoni MT" panose="02070603080606020203" pitchFamily="18" charset="0"/>
              </a:rPr>
              <a:t>Names of Library Board members and their </a:t>
            </a:r>
          </a:p>
          <a:p>
            <a:pPr marL="0" indent="0">
              <a:buNone/>
            </a:pPr>
            <a:r>
              <a:rPr lang="en-US" sz="2600" dirty="0">
                <a:latin typeface="Bodoni MT" panose="02070603080606020203" pitchFamily="18" charset="0"/>
              </a:rPr>
              <a:t>                local affiliations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-     </a:t>
            </a:r>
            <a:r>
              <a:rPr lang="en-US" sz="2600" dirty="0">
                <a:latin typeface="Bodoni MT" panose="02070603080606020203" pitchFamily="18" charset="0"/>
              </a:rPr>
              <a:t>If you have their permission, pictures of people </a:t>
            </a:r>
          </a:p>
          <a:p>
            <a:pPr marL="0" indent="0">
              <a:buNone/>
            </a:pPr>
            <a:r>
              <a:rPr lang="en-US" sz="2600" dirty="0">
                <a:latin typeface="Bodoni MT" panose="02070603080606020203" pitchFamily="18" charset="0"/>
              </a:rPr>
              <a:t>                participating in library activities.</a:t>
            </a:r>
          </a:p>
          <a:p>
            <a:pPr marL="0" indent="0">
              <a:buNone/>
            </a:pPr>
            <a:endParaRPr lang="en-US" sz="2600" dirty="0">
              <a:latin typeface="Bodoni MT" panose="02070603080606020203" pitchFamily="18" charset="0"/>
            </a:endParaRPr>
          </a:p>
          <a:p>
            <a:endParaRPr lang="en-US" sz="3696" dirty="0">
              <a:latin typeface="Bodoni MT" panose="02070603080606020203" pitchFamily="18" charset="0"/>
            </a:endParaRPr>
          </a:p>
          <a:p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4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662E46-19D1-455D-B794-6D40A822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488272"/>
            <a:ext cx="8028373" cy="146744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odoni MT" panose="02070603080606020203" pitchFamily="18" charset="0"/>
              </a:rPr>
              <a:t>WHAT DO I WANT TO MAKE?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6BC262-08D2-4443-8C00-2958FF2279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1444" y="3781215"/>
            <a:ext cx="3125247" cy="208268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8764C8B-34A9-47BA-B28D-CC55E5FB15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23532" y="2480140"/>
            <a:ext cx="2380553" cy="2082983"/>
          </a:xfrm>
        </p:spPr>
      </p:pic>
    </p:spTree>
    <p:extLst>
      <p:ext uri="{BB962C8B-B14F-4D97-AF65-F5344CB8AC3E}">
        <p14:creationId xmlns:p14="http://schemas.microsoft.com/office/powerpoint/2010/main" val="312837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417250"/>
            <a:ext cx="9760607" cy="6193057"/>
          </a:xfrm>
        </p:spPr>
        <p:txBody>
          <a:bodyPr>
            <a:normAutofit/>
          </a:bodyPr>
          <a:lstStyle/>
          <a:p>
            <a:endParaRPr lang="en-US" sz="2400" dirty="0">
              <a:latin typeface="Bodoni MT" panose="02070603080606020203" pitchFamily="18" charset="0"/>
            </a:endParaRPr>
          </a:p>
          <a:p>
            <a:r>
              <a:rPr lang="en-US" sz="2400" dirty="0">
                <a:latin typeface="Bodoni MT" panose="02070603080606020203" pitchFamily="18" charset="0"/>
              </a:rPr>
              <a:t>       I have used grant money to purchase or fund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		     </a:t>
            </a:r>
            <a:r>
              <a:rPr lang="en-US" sz="2000" dirty="0">
                <a:latin typeface="Bodoni MT" panose="02070603080606020203" pitchFamily="18" charset="0"/>
              </a:rPr>
              <a:t>-     large print books				-     audiobooks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</a:t>
            </a:r>
            <a:r>
              <a:rPr lang="en-US" sz="2000" dirty="0" err="1">
                <a:latin typeface="Bodoni MT" panose="02070603080606020203" pitchFamily="18" charset="0"/>
              </a:rPr>
              <a:t>dvds</a:t>
            </a:r>
            <a:r>
              <a:rPr lang="en-US" sz="2000" dirty="0">
                <a:latin typeface="Bodoni MT" panose="02070603080606020203" pitchFamily="18" charset="0"/>
              </a:rPr>
              <a:t>						       -     art supplies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archival supplies				-     performers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speakers						-     microscopes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computers, tablets, printers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books that are on the suggested reading lists in the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	     Collaborative Summer Reading Program Manual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a chair lift for the local Community Center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endParaRPr lang="en-US" sz="28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endParaRPr lang="en-US" sz="4004" dirty="0">
              <a:latin typeface="Bodoni MT" panose="02070603080606020203" pitchFamily="18" charset="0"/>
            </a:endParaRPr>
          </a:p>
          <a:p>
            <a:endParaRPr lang="en-US" sz="4004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93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497150"/>
            <a:ext cx="8099396" cy="63830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</a:t>
            </a:r>
          </a:p>
          <a:p>
            <a:r>
              <a:rPr lang="en-US" sz="9600" dirty="0">
                <a:latin typeface="Bodoni MT" panose="02070603080606020203" pitchFamily="18" charset="0"/>
              </a:rPr>
              <a:t>     Do you want to work on a program?  or a project?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Program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-     Ex: offer a summer reading program for the youth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of Clear Lake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Project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-     Ex: purchase 100 large print books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r>
              <a:rPr lang="en-US" sz="9600" dirty="0">
                <a:latin typeface="Bodoni MT" panose="02070603080606020203" pitchFamily="18" charset="0"/>
              </a:rPr>
              <a:t>     Can you partner with another local organization?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contact a potential partner to discuss your idea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r>
              <a:rPr lang="en-US" sz="9600" dirty="0">
                <a:latin typeface="Bodoni MT" panose="02070603080606020203" pitchFamily="18" charset="0"/>
              </a:rPr>
              <a:t>     Look through your grant information to find the 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   grant that best matches your idea</a:t>
            </a:r>
          </a:p>
          <a:p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7400" dirty="0">
                <a:latin typeface="Bodoni MT" panose="020706030806060202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Bodoni MT" panose="02070603080606020203" pitchFamily="18" charset="0"/>
              </a:rPr>
              <a:t>     </a:t>
            </a:r>
          </a:p>
          <a:p>
            <a:endParaRPr lang="en-US" sz="2900" dirty="0">
              <a:latin typeface="Bodoni MT" panose="02070603080606020203" pitchFamily="18" charset="0"/>
            </a:endParaRPr>
          </a:p>
          <a:p>
            <a:endParaRPr lang="en-US" sz="29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dirty="0"/>
              <a:t>-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0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32DE-1867-4DBA-87BE-DF4F25C1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2" y="640724"/>
            <a:ext cx="6589199" cy="1314988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Bodoni MT" panose="02070603080606020203" pitchFamily="18" charset="0"/>
              </a:rPr>
              <a:t>THE RECIPE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08BA8B4-01DD-49BE-8F83-2E01290B6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7470" y="2408673"/>
            <a:ext cx="6778278" cy="3705459"/>
          </a:xfrm>
        </p:spPr>
      </p:pic>
    </p:spTree>
    <p:extLst>
      <p:ext uri="{BB962C8B-B14F-4D97-AF65-F5344CB8AC3E}">
        <p14:creationId xmlns:p14="http://schemas.microsoft.com/office/powerpoint/2010/main" val="170637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15409"/>
            <a:ext cx="8389398" cy="6738151"/>
          </a:xfrm>
        </p:spPr>
        <p:txBody>
          <a:bodyPr>
            <a:normAutofit fontScale="25000" lnSpcReduction="20000"/>
          </a:bodyPr>
          <a:lstStyle/>
          <a:p>
            <a:endParaRPr lang="en-US" sz="2800" b="1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</a:t>
            </a:r>
          </a:p>
          <a:p>
            <a:pPr marL="0" indent="0">
              <a:buNone/>
            </a:pPr>
            <a:endParaRPr lang="en-US" sz="6400" dirty="0">
              <a:latin typeface="Bodoni MT" panose="02070603080606020203" pitchFamily="18" charset="0"/>
            </a:endParaRPr>
          </a:p>
          <a:p>
            <a:r>
              <a:rPr lang="en-US" sz="9600" dirty="0">
                <a:latin typeface="Bodoni MT" panose="02070603080606020203" pitchFamily="18" charset="0"/>
              </a:rPr>
              <a:t>     Start with an easy grant if this is your first time 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   filling out an application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your local electric company/cooperative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area community foundation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r>
              <a:rPr lang="en-US" sz="9600" dirty="0">
                <a:latin typeface="Bodoni MT" panose="02070603080606020203" pitchFamily="18" charset="0"/>
              </a:rPr>
              <a:t>     Read through the whole application</a:t>
            </a:r>
          </a:p>
          <a:p>
            <a:pPr marL="0" indent="0">
              <a:buNone/>
            </a:pPr>
            <a:endParaRPr lang="en-US" sz="6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Can you start and stop the application or do you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need to complete it in one sitting?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          -     know when the grant is due and by what method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submit early</a:t>
            </a:r>
          </a:p>
          <a:p>
            <a:pPr marL="0" indent="0">
              <a:buNone/>
            </a:pPr>
            <a:r>
              <a:rPr lang="en-US" sz="8000" b="1" dirty="0">
                <a:latin typeface="Bodoni MT" panose="02070603080606020203" pitchFamily="18" charset="0"/>
              </a:rPr>
              <a:t>             </a:t>
            </a:r>
          </a:p>
          <a:p>
            <a:pPr marL="0" indent="0">
              <a:buNone/>
            </a:pPr>
            <a:r>
              <a:rPr lang="en-US" sz="2800" b="1" dirty="0">
                <a:latin typeface="Bodoni MT" panose="02070603080606020203" pitchFamily="18" charset="0"/>
              </a:rPr>
              <a:t>	</a:t>
            </a:r>
          </a:p>
          <a:p>
            <a:endParaRPr lang="en-US" sz="2800" b="1" dirty="0">
              <a:latin typeface="Bodoni MT" panose="02070603080606020203" pitchFamily="18" charset="0"/>
            </a:endParaRPr>
          </a:p>
          <a:p>
            <a:endParaRPr lang="en-US" sz="3696" dirty="0">
              <a:latin typeface="Bodoni MT" panose="02070603080606020203" pitchFamily="18" charset="0"/>
            </a:endParaRPr>
          </a:p>
          <a:p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1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50920"/>
            <a:ext cx="8389398" cy="6738151"/>
          </a:xfrm>
        </p:spPr>
        <p:txBody>
          <a:bodyPr>
            <a:normAutofit fontScale="25000" lnSpcReduction="20000"/>
          </a:bodyPr>
          <a:lstStyle/>
          <a:p>
            <a:endParaRPr lang="en-US" sz="2800" b="1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</a:t>
            </a:r>
          </a:p>
          <a:p>
            <a:r>
              <a:rPr lang="en-US" sz="9600" dirty="0">
                <a:latin typeface="Bodoni MT" panose="02070603080606020203" pitchFamily="18" charset="0"/>
              </a:rPr>
              <a:t>     Collect all of your items you will need for filling out the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   application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r>
              <a:rPr lang="en-US" sz="9600" dirty="0">
                <a:latin typeface="Bodoni MT" panose="02070603080606020203" pitchFamily="18" charset="0"/>
              </a:rPr>
              <a:t>     “Go shopping” for items NOT in your pantry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b="1" dirty="0">
                <a:latin typeface="Bodoni MT" panose="02070603080606020203" pitchFamily="18" charset="0"/>
              </a:rPr>
              <a:t>                 </a:t>
            </a:r>
            <a:r>
              <a:rPr lang="en-US" sz="8000" dirty="0">
                <a:latin typeface="Bodoni MT" panose="02070603080606020203" pitchFamily="18" charset="0"/>
              </a:rPr>
              <a:t>-     cover letter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program budget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project budget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other sources of income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-     list of measurable goals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Ex:     The number of participants in the 2022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    Summer Reading Program will increase by 10%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    over the number of participants in the 2021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    Summer Reading Program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	  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09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77553"/>
            <a:ext cx="8389398" cy="6738151"/>
          </a:xfrm>
        </p:spPr>
        <p:txBody>
          <a:bodyPr>
            <a:normAutofit fontScale="25000" lnSpcReduction="20000"/>
          </a:bodyPr>
          <a:lstStyle/>
          <a:p>
            <a:endParaRPr lang="en-US" sz="2800" b="1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</a:t>
            </a:r>
          </a:p>
          <a:p>
            <a:pPr marL="0" indent="0">
              <a:buNone/>
            </a:pP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     -     list of outcomes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Ex:     The Library staff will increase their knowledge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regarding current technology trends and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			     will be able to share their knowledge by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offering computers classes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-     thoughts on ways you will keep the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program/project going after the grant funds have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run out (sustainability)</a:t>
            </a:r>
          </a:p>
          <a:p>
            <a:pPr marL="0" indent="0">
              <a:buNone/>
            </a:pPr>
            <a:endParaRPr lang="en-US" sz="7400" dirty="0">
              <a:latin typeface="Bodoni MT" panose="02070603080606020203" pitchFamily="18" charset="0"/>
            </a:endParaRPr>
          </a:p>
          <a:p>
            <a:r>
              <a:rPr lang="en-US" sz="7400" dirty="0">
                <a:latin typeface="Bodoni MT" panose="02070603080606020203" pitchFamily="18" charset="0"/>
              </a:rPr>
              <a:t>     </a:t>
            </a:r>
            <a:r>
              <a:rPr lang="en-US" sz="9600" dirty="0">
                <a:latin typeface="Bodoni MT" panose="02070603080606020203" pitchFamily="18" charset="0"/>
              </a:rPr>
              <a:t>If you can, learn the mission statement of the granting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  organization and determine how it ties into your 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  library’s mission statement.</a:t>
            </a:r>
          </a:p>
          <a:p>
            <a:pPr marL="0" indent="0">
              <a:buNone/>
            </a:pPr>
            <a:endParaRPr lang="en-US" sz="7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7400" b="1" dirty="0">
                <a:latin typeface="Bodoni MT" panose="02070603080606020203" pitchFamily="18" charset="0"/>
              </a:rPr>
              <a:t>             </a:t>
            </a:r>
          </a:p>
          <a:p>
            <a:pPr marL="0" indent="0">
              <a:buNone/>
            </a:pPr>
            <a:r>
              <a:rPr lang="en-US" sz="2800" b="1" dirty="0">
                <a:latin typeface="Bodoni MT" panose="02070603080606020203" pitchFamily="18" charset="0"/>
              </a:rPr>
              <a:t>	</a:t>
            </a:r>
          </a:p>
          <a:p>
            <a:endParaRPr lang="en-US" sz="2800" b="1" dirty="0">
              <a:latin typeface="Bodoni MT" panose="02070603080606020203" pitchFamily="18" charset="0"/>
            </a:endParaRPr>
          </a:p>
          <a:p>
            <a:endParaRPr lang="en-US" sz="3696" dirty="0">
              <a:latin typeface="Bodoni MT" panose="02070603080606020203" pitchFamily="18" charset="0"/>
            </a:endParaRPr>
          </a:p>
          <a:p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9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816746"/>
            <a:ext cx="7797554" cy="576160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Bodoni MT" panose="02070603080606020203" pitchFamily="18" charset="0"/>
              </a:rPr>
              <a:t>     If you know someone who previously received the 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grant for which you are thinking of applying, 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contact that person.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</a:t>
            </a:r>
          </a:p>
          <a:p>
            <a:r>
              <a:rPr lang="en-US" sz="2400" dirty="0">
                <a:latin typeface="Bodoni MT" panose="02070603080606020203" pitchFamily="18" charset="0"/>
              </a:rPr>
              <a:t>     Visit the granting organization’s website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-     check for past recipients and their applications 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-     view webinar about their grant application process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    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69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32DE-1867-4DBA-87BE-DF4F25C1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2" y="640724"/>
            <a:ext cx="6589199" cy="1314988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latin typeface="Bodoni MT" panose="02070603080606020203" pitchFamily="18" charset="0"/>
              </a:rPr>
              <a:t>QUALITY INGREDIENTS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A1A8ED-53CC-43E2-A7E1-4EA172D4C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9835" y="2190750"/>
            <a:ext cx="6517829" cy="3038789"/>
          </a:xfrm>
        </p:spPr>
      </p:pic>
    </p:spTree>
    <p:extLst>
      <p:ext uri="{BB962C8B-B14F-4D97-AF65-F5344CB8AC3E}">
        <p14:creationId xmlns:p14="http://schemas.microsoft.com/office/powerpoint/2010/main" val="4279514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426128"/>
            <a:ext cx="7877452" cy="61966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</a:t>
            </a:r>
          </a:p>
          <a:p>
            <a:r>
              <a:rPr lang="en-US" sz="2400" dirty="0">
                <a:latin typeface="Bodoni MT" panose="02070603080606020203" pitchFamily="18" charset="0"/>
              </a:rPr>
              <a:t>     </a:t>
            </a:r>
            <a:r>
              <a:rPr lang="en-US" sz="2600" dirty="0">
                <a:latin typeface="Bodoni MT" panose="02070603080606020203" pitchFamily="18" charset="0"/>
              </a:rPr>
              <a:t>Quality Ingredients</a:t>
            </a:r>
            <a:endParaRPr lang="en-US" sz="2600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-     Fonts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-     Times New Roman or Arial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-     Font size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-     headings can be size 16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-     subheadings can be size 13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-     text should be size 12 unless otherwise 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requested in the directions </a:t>
            </a:r>
          </a:p>
          <a:p>
            <a:pPr marL="457200" lvl="1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-     Spacing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	               -     primarily single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-     leave some white space, don’t want </a:t>
            </a:r>
          </a:p>
          <a:p>
            <a:pPr marL="457200" lvl="1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 application to be too busy   	</a:t>
            </a:r>
          </a:p>
          <a:p>
            <a:pPr marL="914400" lvl="2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20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603682"/>
            <a:ext cx="8161539" cy="59746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-     Color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-     primarily black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-     limit use of color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-     if using color, use the colors of your library logo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-     Lists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	      -     bulleted … for a list of equipment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-     numbered … for order of steps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-     Graphics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-     use colors that are in your library logo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-     Acronyms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-     spell out the first time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-     put the abbreviation in parenthesis… after the first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spelling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-     use abbreviation throughout the rest of the application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77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F62D-132D-433E-93FA-00F62F4E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Bodoni MT" panose="02070603080606020203" pitchFamily="18" charset="0"/>
              </a:rPr>
              <a:t>RESOURCES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AA11BE-26DB-4A59-B500-C1FA5F759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6326" y="2222111"/>
            <a:ext cx="6775717" cy="3557251"/>
          </a:xfrm>
        </p:spPr>
      </p:pic>
    </p:spTree>
    <p:extLst>
      <p:ext uri="{BB962C8B-B14F-4D97-AF65-F5344CB8AC3E}">
        <p14:creationId xmlns:p14="http://schemas.microsoft.com/office/powerpoint/2010/main" val="276052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417250"/>
            <a:ext cx="9760607" cy="6193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	 	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		     </a:t>
            </a:r>
            <a:r>
              <a:rPr lang="en-US" sz="2000" dirty="0">
                <a:latin typeface="Bodoni MT" panose="02070603080606020203" pitchFamily="18" charset="0"/>
              </a:rPr>
              <a:t>-     LED lights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tuck pointing of the local Museum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a heating/cooling system for the local Museum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a handicapped accessible boat dock for the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	     lake at our local park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a portable sound system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handicapped accessible computer desks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-     a new library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furniture for a new library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endParaRPr lang="en-US" sz="28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endParaRPr lang="en-US" sz="4004" dirty="0">
              <a:latin typeface="Bodoni MT" panose="02070603080606020203" pitchFamily="18" charset="0"/>
            </a:endParaRPr>
          </a:p>
          <a:p>
            <a:endParaRPr lang="en-US" sz="4004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17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30629"/>
            <a:ext cx="8282475" cy="6776197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r>
              <a:rPr lang="en-US" sz="8000" dirty="0">
                <a:latin typeface="Bodoni MT" panose="02070603080606020203" pitchFamily="18" charset="0"/>
                <a:hlinkClick r:id="rId2"/>
              </a:rPr>
              <a:t>https://www.bridgeslibrarysystem.org/library.staff-resources/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      </a:t>
            </a:r>
          </a:p>
          <a:p>
            <a:pPr marL="457200" lvl="1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</a:t>
            </a:r>
            <a:r>
              <a:rPr lang="en-US" sz="8000" dirty="0">
                <a:latin typeface="Bodoni MT" panose="02070603080606020203" pitchFamily="18" charset="0"/>
                <a:hlinkClick r:id="rId3"/>
              </a:rPr>
              <a:t>https://iflsweb.org/</a:t>
            </a:r>
            <a:endParaRPr lang="en-US" sz="80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</a:t>
            </a:r>
            <a:r>
              <a:rPr lang="en-US" sz="7200" dirty="0">
                <a:latin typeface="Bodoni MT" panose="02070603080606020203" pitchFamily="18" charset="0"/>
              </a:rPr>
              <a:t>FOR IFLS LIBRARIES</a:t>
            </a:r>
          </a:p>
          <a:p>
            <a:pPr marL="457200" lvl="1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RESOURCES</a:t>
            </a:r>
          </a:p>
          <a:p>
            <a:pPr marL="457200" lvl="1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 Budget, Data &amp; Statistics</a:t>
            </a:r>
          </a:p>
          <a:p>
            <a:pPr marL="457200" lvl="1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      Grants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r>
              <a:rPr lang="en-US" sz="8000" dirty="0">
                <a:latin typeface="Bodoni MT" panose="02070603080606020203" pitchFamily="18" charset="0"/>
                <a:hlinkClick r:id="rId4"/>
              </a:rPr>
              <a:t>https://www.monarchlibraries.org/grant.funding-sources/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Nicolet Federated Library System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r>
              <a:rPr lang="en-US" sz="8000" dirty="0">
                <a:latin typeface="Bodoni MT" panose="02070603080606020203" pitchFamily="18" charset="0"/>
                <a:hlinkClick r:id="rId5"/>
              </a:rPr>
              <a:t>https://www.nfls.lib.wi.us/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13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30630"/>
            <a:ext cx="8282475" cy="6358948"/>
          </a:xfrm>
        </p:spPr>
        <p:txBody>
          <a:bodyPr>
            <a:normAutofit/>
          </a:bodyPr>
          <a:lstStyle/>
          <a:p>
            <a:endParaRPr lang="en-US" sz="24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Bodoni MT" panose="02070603080606020203" pitchFamily="18" charset="0"/>
              <a:hlinkClick r:id="rId2"/>
            </a:endParaRPr>
          </a:p>
          <a:p>
            <a:pPr marL="457200" lvl="1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Wisconsin Valley Library Service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</a:t>
            </a:r>
            <a:r>
              <a:rPr lang="en-US" sz="2000" dirty="0">
                <a:latin typeface="Bodoni MT" panose="02070603080606020203" pitchFamily="18" charset="0"/>
                <a:hlinkClick r:id="rId3"/>
              </a:rPr>
              <a:t>https://wvls.org/grant-resources/</a:t>
            </a: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</a:t>
            </a:r>
            <a:r>
              <a:rPr lang="en-US" sz="2000" dirty="0" err="1">
                <a:latin typeface="Bodoni MT" panose="02070603080606020203" pitchFamily="18" charset="0"/>
              </a:rPr>
              <a:t>Eau</a:t>
            </a:r>
            <a:r>
              <a:rPr lang="en-US" sz="2000" dirty="0">
                <a:latin typeface="Bodoni MT" panose="02070603080606020203" pitchFamily="18" charset="0"/>
              </a:rPr>
              <a:t> Claire Public Library </a:t>
            </a:r>
            <a:endParaRPr lang="en-US" sz="9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</a:t>
            </a:r>
            <a:r>
              <a:rPr lang="en-US" sz="2000" dirty="0">
                <a:latin typeface="Bodoni MT" panose="02070603080606020203" pitchFamily="18" charset="0"/>
                <a:hlinkClick r:id="rId4"/>
              </a:rPr>
              <a:t>https://www.ecpubliclibrary.info/foundations-grants/</a:t>
            </a: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            -     Offsite:  use Foundation Directory Online Essential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            -     In the library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                       -     use Foundation Directory Online Professional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                       -     use Foundation Grants to Individuals</a:t>
            </a: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                         -     use demo version of Foundations in Wisconsin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67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30629"/>
            <a:ext cx="8282475" cy="6776197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r>
              <a:rPr lang="en-US" sz="8000" dirty="0">
                <a:latin typeface="Bodoni MT" panose="02070603080606020203" pitchFamily="18" charset="0"/>
                <a:hlinkClick r:id="rId2"/>
              </a:rPr>
              <a:t>http://librarygrants.blogspot.com/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</a:t>
            </a:r>
            <a:r>
              <a:rPr lang="en-US" sz="7200" dirty="0">
                <a:latin typeface="Bodoni MT" panose="02070603080606020203" pitchFamily="18" charset="0"/>
              </a:rPr>
              <a:t>-     for anyone interested in library grant opportunities</a:t>
            </a:r>
          </a:p>
          <a:p>
            <a:pPr marL="457200" lvl="1" indent="0">
              <a:buNone/>
            </a:pPr>
            <a:endParaRPr lang="en-US" sz="72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</a:t>
            </a:r>
            <a:r>
              <a:rPr lang="en-US" sz="8000" dirty="0">
                <a:latin typeface="Bodoni MT" panose="02070603080606020203" pitchFamily="18" charset="0"/>
                <a:hlinkClick r:id="rId3"/>
              </a:rPr>
              <a:t>https://www.grants.gov/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</a:t>
            </a:r>
            <a:r>
              <a:rPr lang="en-US" sz="7200" dirty="0">
                <a:latin typeface="Bodoni MT" panose="02070603080606020203" pitchFamily="18" charset="0"/>
              </a:rPr>
              <a:t>-     centralizes information from more than 1000 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       government grant programs     </a:t>
            </a:r>
          </a:p>
          <a:p>
            <a:pPr marL="457200" lvl="1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457200" lvl="1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</a:t>
            </a:r>
            <a:r>
              <a:rPr lang="en-US" sz="8000" dirty="0">
                <a:latin typeface="Bodoni MT" panose="02070603080606020203" pitchFamily="18" charset="0"/>
                <a:hlinkClick r:id="rId4"/>
              </a:rPr>
              <a:t>https://www.epa.gov/grants/</a:t>
            </a:r>
            <a:r>
              <a:rPr lang="en-US" sz="8000" dirty="0">
                <a:latin typeface="Bodoni MT" panose="02070603080606020203" pitchFamily="18" charset="0"/>
              </a:rPr>
              <a:t> (Environmental Protection Agency)</a:t>
            </a:r>
          </a:p>
          <a:p>
            <a:pPr marL="457200" lvl="1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-     uses grants.gov portal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-     citizen science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-     periodically hosts webinars for the EPA grants community</a:t>
            </a:r>
          </a:p>
          <a:p>
            <a:pPr marL="0" indent="0">
              <a:buNone/>
            </a:pPr>
            <a:endParaRPr lang="en-US" sz="72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</a:t>
            </a: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43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848" y="3993502"/>
            <a:ext cx="7153471" cy="2486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Bodoni MT" panose="02070603080606020203" pitchFamily="18" charset="0"/>
              </a:rPr>
              <a:t>  </a:t>
            </a:r>
            <a:endParaRPr lang="en-US" sz="72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72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966D1-E9C9-427B-9103-D905980E94E8}"/>
              </a:ext>
            </a:extLst>
          </p:cNvPr>
          <p:cNvSpPr/>
          <p:nvPr/>
        </p:nvSpPr>
        <p:spPr>
          <a:xfrm>
            <a:off x="709127" y="363894"/>
            <a:ext cx="749248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Bodoni MT" panose="02070603080606020203" pitchFamily="18" charset="0"/>
              <a:hlinkClick r:id="rId2"/>
            </a:endParaRPr>
          </a:p>
          <a:p>
            <a:endParaRPr lang="en-US" sz="2000" dirty="0">
              <a:latin typeface="Bodoni MT" panose="02070603080606020203" pitchFamily="18" charset="0"/>
              <a:hlinkClick r:id="rId2"/>
            </a:endParaRPr>
          </a:p>
          <a:p>
            <a:endParaRPr lang="en-US" sz="2000" dirty="0">
              <a:latin typeface="Bodoni MT" panose="02070603080606020203" pitchFamily="18" charset="0"/>
              <a:hlinkClick r:id="rId2"/>
            </a:endParaRPr>
          </a:p>
          <a:p>
            <a:r>
              <a:rPr lang="en-US" sz="2000" dirty="0">
                <a:latin typeface="Bodoni MT" panose="02070603080606020203" pitchFamily="18" charset="0"/>
                <a:hlinkClick r:id="rId2"/>
              </a:rPr>
              <a:t>https://imls.gov/grants</a:t>
            </a:r>
            <a:r>
              <a:rPr lang="en-US" sz="2000" dirty="0">
                <a:latin typeface="Bodoni MT" panose="02070603080606020203" pitchFamily="18" charset="0"/>
              </a:rPr>
              <a:t> (Institute of Museum and Library Services)</a:t>
            </a:r>
          </a:p>
          <a:p>
            <a:r>
              <a:rPr lang="en-US" dirty="0"/>
              <a:t>     - </a:t>
            </a:r>
            <a:r>
              <a:rPr lang="en-US" dirty="0">
                <a:latin typeface="Bodoni MT" panose="02070603080606020203" pitchFamily="18" charset="0"/>
              </a:rPr>
              <a:t>    uses grants.gov portal</a:t>
            </a:r>
          </a:p>
          <a:p>
            <a:r>
              <a:rPr lang="en-US" dirty="0">
                <a:latin typeface="Bodoni MT" panose="02070603080606020203" pitchFamily="18" charset="0"/>
              </a:rPr>
              <a:t>      -     sample applications</a:t>
            </a:r>
          </a:p>
          <a:p>
            <a:r>
              <a:rPr lang="en-US" dirty="0">
                <a:latin typeface="Bodoni MT" panose="02070603080606020203" pitchFamily="18" charset="0"/>
              </a:rPr>
              <a:t>      -     sign up to receive e-mail messages with news, updates </a:t>
            </a:r>
          </a:p>
          <a:p>
            <a:r>
              <a:rPr lang="en-US" dirty="0">
                <a:latin typeface="Bodoni MT" panose="02070603080606020203" pitchFamily="18" charset="0"/>
              </a:rPr>
              <a:t>            and stories about libraries and museums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r>
              <a:rPr lang="en-US" sz="2000" dirty="0">
                <a:latin typeface="Bodoni MT" panose="02070603080606020203" pitchFamily="18" charset="0"/>
                <a:hlinkClick r:id="rId3"/>
              </a:rPr>
              <a:t>https://www.demco.com/services/free-grant-search</a:t>
            </a:r>
            <a:endParaRPr lang="en-US" sz="2000" dirty="0">
              <a:latin typeface="Bodoni MT" panose="02070603080606020203" pitchFamily="18" charset="0"/>
            </a:endParaRPr>
          </a:p>
          <a:p>
            <a:endParaRPr lang="en-US" sz="2000" dirty="0">
              <a:latin typeface="Bodoni MT" panose="02070603080606020203" pitchFamily="18" charset="0"/>
            </a:endParaRPr>
          </a:p>
          <a:p>
            <a:r>
              <a:rPr lang="en-US" sz="2000" dirty="0">
                <a:latin typeface="Bodoni MT" panose="02070603080606020203" pitchFamily="18" charset="0"/>
                <a:hlinkClick r:id="rId4"/>
              </a:rPr>
              <a:t>https://www.scholastic.com/librarians/programs/grants.htm</a:t>
            </a:r>
            <a:endParaRPr lang="en-US" sz="2000" dirty="0">
              <a:latin typeface="Bodoni MT" panose="02070603080606020203" pitchFamily="18" charset="0"/>
            </a:endParaRPr>
          </a:p>
          <a:p>
            <a:endParaRPr lang="en-US" sz="2000" dirty="0">
              <a:latin typeface="Bodoni MT" panose="02070603080606020203" pitchFamily="18" charset="0"/>
            </a:endParaRPr>
          </a:p>
          <a:p>
            <a:r>
              <a:rPr lang="en-US" sz="2000" dirty="0">
                <a:latin typeface="Bodoni MT" panose="02070603080606020203" pitchFamily="18" charset="0"/>
                <a:hlinkClick r:id="rId5"/>
              </a:rPr>
              <a:t>https://wisconsin.grantwatch.com/</a:t>
            </a:r>
            <a:endParaRPr lang="en-US" sz="2000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     -     sign up to receive free weekly newsletter</a:t>
            </a:r>
          </a:p>
          <a:p>
            <a:r>
              <a:rPr lang="en-US" dirty="0">
                <a:latin typeface="Bodoni MT" panose="02070603080606020203" pitchFamily="18" charset="0"/>
              </a:rPr>
              <a:t>     -     Free:  Grant synopsis and deadline</a:t>
            </a:r>
          </a:p>
          <a:p>
            <a:r>
              <a:rPr lang="en-US" dirty="0">
                <a:latin typeface="Bodoni MT" panose="02070603080606020203" pitchFamily="18" charset="0"/>
              </a:rPr>
              <a:t>     -     Paid:  View FULL grant details</a:t>
            </a:r>
          </a:p>
          <a:p>
            <a:endParaRPr lang="en-US" sz="2000" dirty="0">
              <a:latin typeface="Bodoni MT" panose="02070603080606020203" pitchFamily="18" charset="0"/>
            </a:endParaRPr>
          </a:p>
          <a:p>
            <a:endParaRPr lang="en-US" sz="2000" dirty="0">
              <a:latin typeface="Bodoni MT" panose="02070603080606020203" pitchFamily="18" charset="0"/>
            </a:endParaRPr>
          </a:p>
          <a:p>
            <a:endParaRPr lang="en-US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0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D32743-6F9D-4150-B873-10E50CBBF5A8}"/>
              </a:ext>
            </a:extLst>
          </p:cNvPr>
          <p:cNvSpPr/>
          <p:nvPr/>
        </p:nvSpPr>
        <p:spPr>
          <a:xfrm>
            <a:off x="639192" y="914400"/>
            <a:ext cx="7347717" cy="510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Bodoni MT" panose="02070603080606020203" pitchFamily="18" charset="0"/>
              <a:hlinkClick r:id="rId2"/>
            </a:endParaRPr>
          </a:p>
          <a:p>
            <a:r>
              <a:rPr lang="en-US" sz="2000" dirty="0">
                <a:latin typeface="Bodoni MT" panose="02070603080606020203" pitchFamily="18" charset="0"/>
                <a:hlinkClick r:id="rId2"/>
              </a:rPr>
              <a:t>https://fundsnetservices.com/wisconsin.grants-and foundations/</a:t>
            </a:r>
            <a:endParaRPr lang="en-US" sz="2000" dirty="0">
              <a:latin typeface="Bodoni MT" panose="02070603080606020203" pitchFamily="18" charset="0"/>
            </a:endParaRPr>
          </a:p>
          <a:p>
            <a:endParaRPr lang="en-US" sz="2000" dirty="0">
              <a:latin typeface="Bodoni MT" panose="02070603080606020203" pitchFamily="18" charset="0"/>
            </a:endParaRPr>
          </a:p>
          <a:p>
            <a:endParaRPr lang="en-US" sz="2000" dirty="0">
              <a:latin typeface="Bodoni MT" panose="02070603080606020203" pitchFamily="18" charset="0"/>
              <a:hlinkClick r:id="rId3"/>
            </a:endParaRPr>
          </a:p>
          <a:p>
            <a:r>
              <a:rPr lang="en-US" sz="2000" dirty="0">
                <a:latin typeface="Bodoni MT" panose="02070603080606020203" pitchFamily="18" charset="0"/>
                <a:hlinkClick r:id="rId3"/>
              </a:rPr>
              <a:t>http://wifoundations.org/</a:t>
            </a:r>
            <a:endParaRPr lang="en-US" sz="2000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     -     covers every active grant making foundation in WI </a:t>
            </a:r>
          </a:p>
          <a:p>
            <a:r>
              <a:rPr lang="en-US" dirty="0">
                <a:latin typeface="Bodoni MT" panose="02070603080606020203" pitchFamily="18" charset="0"/>
              </a:rPr>
              <a:t>   </a:t>
            </a:r>
          </a:p>
          <a:p>
            <a:r>
              <a:rPr lang="en-US" dirty="0">
                <a:latin typeface="Bodoni MT" panose="02070603080606020203" pitchFamily="18" charset="0"/>
              </a:rPr>
              <a:t>     -     annual subscription (IFLS currently pays for </a:t>
            </a:r>
          </a:p>
          <a:p>
            <a:r>
              <a:rPr lang="en-US" dirty="0">
                <a:latin typeface="Bodoni MT" panose="02070603080606020203" pitchFamily="18" charset="0"/>
              </a:rPr>
              <a:t>           In-Library use subscription)</a:t>
            </a:r>
          </a:p>
          <a:p>
            <a:endParaRPr lang="en-US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     -     </a:t>
            </a:r>
            <a:r>
              <a:rPr lang="en-US" dirty="0">
                <a:latin typeface="Bodoni MT" panose="02070603080606020203" pitchFamily="18" charset="0"/>
                <a:hlinkClick r:id="rId4"/>
              </a:rPr>
              <a:t>www.more.lib.wi.us/</a:t>
            </a:r>
            <a:endParaRPr lang="en-US" dirty="0">
              <a:latin typeface="Bodoni MT" panose="02070603080606020203" pitchFamily="18" charset="0"/>
            </a:endParaRPr>
          </a:p>
          <a:p>
            <a:r>
              <a:rPr lang="en-US" dirty="0">
                <a:latin typeface="Bodoni MT" panose="02070603080606020203" pitchFamily="18" charset="0"/>
              </a:rPr>
              <a:t>                Dig Deeper</a:t>
            </a:r>
          </a:p>
          <a:p>
            <a:r>
              <a:rPr lang="en-US" dirty="0">
                <a:latin typeface="Bodoni MT" panose="02070603080606020203" pitchFamily="18" charset="0"/>
              </a:rPr>
              <a:t>                     Research Page</a:t>
            </a:r>
          </a:p>
          <a:p>
            <a:r>
              <a:rPr lang="en-US" dirty="0">
                <a:latin typeface="Bodoni MT" panose="02070603080606020203" pitchFamily="18" charset="0"/>
              </a:rPr>
              <a:t>                          Foundations, Grants and Non-Profits</a:t>
            </a:r>
          </a:p>
          <a:p>
            <a:r>
              <a:rPr lang="en-US" dirty="0">
                <a:latin typeface="Bodoni MT" panose="02070603080606020203" pitchFamily="18" charset="0"/>
              </a:rPr>
              <a:t>                               Foundations in Wisconsin</a:t>
            </a:r>
          </a:p>
          <a:p>
            <a:r>
              <a:rPr lang="en-US" dirty="0">
                <a:latin typeface="Bodoni MT" panose="02070603080606020203" pitchFamily="18" charset="0"/>
              </a:rPr>
              <a:t>                                    Member Login</a:t>
            </a:r>
          </a:p>
          <a:p>
            <a:r>
              <a:rPr lang="en-US" dirty="0">
                <a:latin typeface="Bodoni MT" panose="02070603080606020203" pitchFamily="18" charset="0"/>
              </a:rPr>
              <a:t>                                        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48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D206-E9CA-4568-A47E-65C70360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347" y="392372"/>
            <a:ext cx="8170418" cy="64984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7600" dirty="0">
                <a:latin typeface="Bodoni MT" panose="02070603080606020203" pitchFamily="18" charset="0"/>
              </a:rPr>
              <a:t> 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  <a:hlinkClick r:id="rId2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  <a:hlinkClick r:id="rId2"/>
              </a:rPr>
              <a:t>https://grantstation.com/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membership fee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periodic promotions offering lower prices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serves non-profit organizations, educational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institutions, government agencies, and 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religious organizations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  <a:hlinkClick r:id="rId3"/>
              </a:rPr>
              <a:t>https://www.city-data.com/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population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gender breakdown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median age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median household income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percentage of residents living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-     race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</a:t>
            </a:r>
          </a:p>
          <a:p>
            <a:endParaRPr lang="en-US" sz="9600" dirty="0">
              <a:latin typeface="Bodoni MT" panose="02070603080606020203" pitchFamily="18" charset="0"/>
            </a:endParaRPr>
          </a:p>
          <a:p>
            <a:endParaRPr lang="en-US" sz="7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Bodoni MT" panose="02070603080606020203" pitchFamily="18" charset="0"/>
              </a:rPr>
              <a:t>     </a:t>
            </a:r>
          </a:p>
          <a:p>
            <a:endParaRPr lang="en-US" sz="2900" dirty="0">
              <a:latin typeface="Bodoni MT" panose="02070603080606020203" pitchFamily="18" charset="0"/>
            </a:endParaRPr>
          </a:p>
          <a:p>
            <a:endParaRPr lang="en-US" sz="29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dirty="0"/>
              <a:t>-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3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346228"/>
            <a:ext cx="8717872" cy="6542843"/>
          </a:xfrm>
        </p:spPr>
        <p:txBody>
          <a:bodyPr>
            <a:normAutofit fontScale="25000" lnSpcReduction="20000"/>
          </a:bodyPr>
          <a:lstStyle/>
          <a:p>
            <a:endParaRPr lang="en-US" sz="2800" b="1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6200" dirty="0">
                <a:latin typeface="Bodoni MT" panose="02070603080606020203" pitchFamily="18" charset="0"/>
                <a:hlinkClick r:id="rId2"/>
              </a:rPr>
              <a:t>           </a:t>
            </a:r>
          </a:p>
          <a:p>
            <a:pPr marL="0" indent="0">
              <a:buNone/>
            </a:pPr>
            <a:r>
              <a:rPr lang="en-US" sz="6200" b="1" dirty="0">
                <a:latin typeface="Bodoni MT" panose="02070603080606020203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6200" b="1" dirty="0">
                <a:latin typeface="Bodoni MT" panose="02070603080606020203" pitchFamily="18" charset="0"/>
              </a:rPr>
              <a:t>           </a:t>
            </a:r>
            <a:r>
              <a:rPr lang="en-US" sz="8000" dirty="0">
                <a:latin typeface="Bodoni MT" panose="02070603080606020203" pitchFamily="18" charset="0"/>
                <a:hlinkClick r:id="rId3"/>
              </a:rPr>
              <a:t>https://www.census.gov/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r>
              <a:rPr lang="en-US" sz="8000" dirty="0">
                <a:latin typeface="Bodoni MT" panose="02070603080606020203" pitchFamily="18" charset="0"/>
                <a:hlinkClick r:id="rId2"/>
              </a:rPr>
              <a:t>https://www.wisconsin-demographics.com/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</a:t>
            </a:r>
            <a:endParaRPr lang="en-US" sz="8000" b="1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r>
              <a:rPr lang="en-US" sz="8000" dirty="0">
                <a:latin typeface="Bodoni MT" panose="02070603080606020203" pitchFamily="18" charset="0"/>
                <a:hlinkClick r:id="rId4"/>
              </a:rPr>
              <a:t>https://candid.org/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-     connects non-profits, foundations and individuals 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      to do good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r>
              <a:rPr lang="en-US" sz="8000" dirty="0">
                <a:latin typeface="Bodoni MT" panose="02070603080606020203" pitchFamily="18" charset="0"/>
                <a:hlinkClick r:id="rId5"/>
              </a:rPr>
              <a:t>https://www.webjunction.org/home.html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</a:t>
            </a:r>
            <a:r>
              <a:rPr lang="en-US" sz="7200" dirty="0">
                <a:latin typeface="Bodoni MT" panose="02070603080606020203" pitchFamily="18" charset="0"/>
              </a:rPr>
              <a:t>       -     “builds the knowledge, skills and confidence of library staff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      to power strong libraries that are the heart of </a:t>
            </a:r>
          </a:p>
          <a:p>
            <a:pPr marL="0" indent="0">
              <a:buNone/>
            </a:pPr>
            <a:r>
              <a:rPr lang="en-US" sz="7200" dirty="0">
                <a:latin typeface="Bodoni MT" panose="02070603080606020203" pitchFamily="18" charset="0"/>
              </a:rPr>
              <a:t>                     vibrant communities”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</a:t>
            </a:r>
            <a:r>
              <a:rPr lang="en-US" sz="8000" dirty="0">
                <a:latin typeface="Bodoni MT" panose="02070603080606020203" pitchFamily="18" charset="0"/>
                <a:hlinkClick r:id="rId6"/>
              </a:rPr>
              <a:t>https://learn.webjunction.org/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		</a:t>
            </a:r>
          </a:p>
          <a:p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b="1" dirty="0">
                <a:latin typeface="Bodoni MT" panose="02070603080606020203" pitchFamily="18" charset="0"/>
              </a:rPr>
              <a:t>             </a:t>
            </a:r>
          </a:p>
          <a:p>
            <a:pPr marL="0" indent="0">
              <a:buNone/>
            </a:pPr>
            <a:r>
              <a:rPr lang="en-US" sz="2800" b="1" dirty="0">
                <a:latin typeface="Bodoni MT" panose="02070603080606020203" pitchFamily="18" charset="0"/>
              </a:rPr>
              <a:t>	</a:t>
            </a:r>
          </a:p>
          <a:p>
            <a:endParaRPr lang="en-US" sz="2800" b="1" dirty="0">
              <a:latin typeface="Bodoni MT" panose="02070603080606020203" pitchFamily="18" charset="0"/>
            </a:endParaRPr>
          </a:p>
          <a:p>
            <a:endParaRPr lang="en-US" sz="3696" dirty="0">
              <a:latin typeface="Bodoni MT" panose="02070603080606020203" pitchFamily="18" charset="0"/>
            </a:endParaRPr>
          </a:p>
          <a:p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86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E0673E-5C27-4DC5-BF54-8B59BD068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8868" y="681134"/>
            <a:ext cx="3522775" cy="2536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DA0D24-2C72-4731-9156-1B0BFF8C3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3023119"/>
            <a:ext cx="4238738" cy="35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1162975"/>
            <a:ext cx="9494276" cy="544733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doni MT" panose="02070603080606020203" pitchFamily="18" charset="0"/>
              </a:rPr>
              <a:t>       Assumptions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       </a:t>
            </a:r>
          </a:p>
          <a:p>
            <a:pPr marL="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     		     </a:t>
            </a:r>
            <a:r>
              <a:rPr lang="en-US" sz="2000" dirty="0">
                <a:latin typeface="Bodoni MT" panose="02070603080606020203" pitchFamily="18" charset="0"/>
              </a:rPr>
              <a:t>-     You need to apply for a grant because you have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			     exhausted all of your local resources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You have permission to implement your idea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-     You are </a:t>
            </a:r>
            <a:r>
              <a:rPr lang="en-US" sz="2000" b="1" dirty="0">
                <a:latin typeface="Bodoni MT" panose="02070603080606020203" pitchFamily="18" charset="0"/>
              </a:rPr>
              <a:t>excited</a:t>
            </a:r>
            <a:r>
              <a:rPr lang="en-US" sz="2000" dirty="0">
                <a:latin typeface="Bodoni MT" panose="02070603080606020203" pitchFamily="18" charset="0"/>
              </a:rPr>
              <a:t> about your idea	</a:t>
            </a:r>
          </a:p>
          <a:p>
            <a:endParaRPr lang="en-US" sz="28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endParaRPr lang="en-US" sz="4004" dirty="0">
              <a:latin typeface="Bodoni MT" panose="02070603080606020203" pitchFamily="18" charset="0"/>
            </a:endParaRPr>
          </a:p>
          <a:p>
            <a:endParaRPr lang="en-US" sz="4004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4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25F69-CA56-46A9-A111-C98C784F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066" y="674702"/>
            <a:ext cx="6643457" cy="1272131"/>
          </a:xfrm>
        </p:spPr>
        <p:txBody>
          <a:bodyPr>
            <a:noAutofit/>
          </a:bodyPr>
          <a:lstStyle/>
          <a:p>
            <a:r>
              <a:rPr lang="en-US" sz="4500" dirty="0">
                <a:latin typeface="Bodoni MT" panose="02070603080606020203" pitchFamily="18" charset="0"/>
              </a:rPr>
              <a:t>EQUIPMENT &amp; TOOLS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48E6C8-2C90-4B26-B29B-8C73552F8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1890" y="1764269"/>
            <a:ext cx="5998049" cy="4498538"/>
          </a:xfrm>
        </p:spPr>
      </p:pic>
    </p:spTree>
    <p:extLst>
      <p:ext uri="{BB962C8B-B14F-4D97-AF65-F5344CB8AC3E}">
        <p14:creationId xmlns:p14="http://schemas.microsoft.com/office/powerpoint/2010/main" val="28696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328474"/>
            <a:ext cx="8797771" cy="6116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r>
              <a:rPr lang="en-US" sz="2400" dirty="0">
                <a:latin typeface="Bodoni MT" panose="02070603080606020203" pitchFamily="18" charset="0"/>
              </a:rPr>
              <a:t>     Equipment</a:t>
            </a:r>
          </a:p>
          <a:p>
            <a:endParaRPr lang="en-US" sz="16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Bodoni MT" panose="02070603080606020203" pitchFamily="18" charset="0"/>
              </a:rPr>
              <a:t>               </a:t>
            </a:r>
            <a:r>
              <a:rPr lang="en-US" sz="2000" dirty="0">
                <a:latin typeface="Bodoni MT" panose="02070603080606020203" pitchFamily="18" charset="0"/>
              </a:rPr>
              <a:t>-     computer                                 -     scanner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-     printer                                     -     file folder(s)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-     flash drive                               -     calendar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                                                        -     digital and/or hard copy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-     access to a fax machine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965217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4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328474"/>
            <a:ext cx="8797771" cy="6116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r>
              <a:rPr lang="en-US" sz="2400" dirty="0">
                <a:latin typeface="Bodoni MT" panose="02070603080606020203" pitchFamily="18" charset="0"/>
              </a:rPr>
              <a:t>     Tools</a:t>
            </a:r>
          </a:p>
          <a:p>
            <a:pPr marL="0" indent="0">
              <a:buNone/>
            </a:pPr>
            <a:endParaRPr lang="en-US" sz="1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Bodoni MT" panose="02070603080606020203" pitchFamily="18" charset="0"/>
              </a:rPr>
              <a:t>               </a:t>
            </a:r>
            <a:r>
              <a:rPr lang="en-US" sz="2000" dirty="0">
                <a:latin typeface="Bodoni MT" panose="02070603080606020203" pitchFamily="18" charset="0"/>
              </a:rPr>
              <a:t>-     access to the internet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-     word processing program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-     designated spot to keep all of your grant information and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applications    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-    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965217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  <a:p>
            <a:endParaRPr lang="en-US" sz="1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1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BBE9-25A8-4DA7-83D1-B73F9D22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2772"/>
            <a:ext cx="9005777" cy="61956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</a:t>
            </a: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            </a:t>
            </a:r>
            <a:r>
              <a:rPr lang="en-US" sz="8000" dirty="0">
                <a:latin typeface="Bodoni MT" panose="02070603080606020203" pitchFamily="18" charset="0"/>
              </a:rPr>
              <a:t>-     someone who will review your work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-     typos are bad 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         -     don’t depend upon a spellchecker program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-     plain language </a:t>
            </a:r>
          </a:p>
          <a:p>
            <a:pPr marL="0" indent="0">
              <a:buNone/>
            </a:pPr>
            <a:endParaRPr lang="en-US" sz="8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-     webinar by Rebecca </a:t>
            </a:r>
            <a:r>
              <a:rPr lang="en-US" sz="8000" dirty="0" err="1">
                <a:latin typeface="Bodoni MT" panose="02070603080606020203" pitchFamily="18" charset="0"/>
              </a:rPr>
              <a:t>Kilde</a:t>
            </a:r>
            <a:r>
              <a:rPr lang="en-US" sz="8000" dirty="0">
                <a:latin typeface="Bodoni MT" panose="02070603080606020203" pitchFamily="18" charset="0"/>
              </a:rPr>
              <a:t>, IFLS PR and Communications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    Coordinator, is found at  </a:t>
            </a:r>
            <a:r>
              <a:rPr lang="en-US" sz="8000" dirty="0">
                <a:latin typeface="Bodoni MT" panose="02070603080606020203" pitchFamily="18" charset="0"/>
                <a:hlinkClick r:id="rId2"/>
              </a:rPr>
              <a:t>https://vimeo.com/519624792/</a:t>
            </a:r>
            <a:r>
              <a:rPr lang="en-US" sz="8000" dirty="0">
                <a:latin typeface="Bodoni MT" panose="020706030806060202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-     avoid library jargon</a:t>
            </a:r>
          </a:p>
          <a:p>
            <a:pPr marL="0" indent="0">
              <a:buNone/>
            </a:pPr>
            <a:r>
              <a:rPr lang="en-US" sz="8000" dirty="0">
                <a:latin typeface="Bodoni MT" panose="02070603080606020203" pitchFamily="18" charset="0"/>
              </a:rPr>
              <a:t>                                            Ex: check out not circulation </a:t>
            </a:r>
          </a:p>
          <a:p>
            <a:pPr marL="0" indent="0">
              <a:buNone/>
            </a:pPr>
            <a:r>
              <a:rPr lang="en-US" sz="9600" dirty="0">
                <a:latin typeface="Bodoni MT" panose="02070603080606020203" pitchFamily="18" charset="0"/>
              </a:rPr>
              <a:t>      </a:t>
            </a:r>
          </a:p>
          <a:p>
            <a:pPr marL="0" indent="0">
              <a:buNone/>
            </a:pPr>
            <a:r>
              <a:rPr lang="en-US" sz="3800" dirty="0">
                <a:latin typeface="Bodoni MT" panose="02070603080606020203" pitchFamily="18" charset="0"/>
              </a:rPr>
              <a:t>	</a:t>
            </a:r>
          </a:p>
          <a:p>
            <a:pPr marL="0" indent="0">
              <a:buNone/>
            </a:pPr>
            <a:r>
              <a:rPr lang="en-US" sz="3500" dirty="0">
                <a:latin typeface="Bodoni MT" panose="02070603080606020203" pitchFamily="18" charset="0"/>
              </a:rPr>
              <a:t>      </a:t>
            </a:r>
            <a:endParaRPr lang="en-US" sz="33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3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Bodoni MT" panose="02070603080606020203" pitchFamily="18" charset="0"/>
              </a:rPr>
              <a:t>	</a:t>
            </a:r>
          </a:p>
          <a:p>
            <a:pPr marL="0" indent="0">
              <a:buNone/>
            </a:pPr>
            <a:endParaRPr lang="en-US" sz="3300" dirty="0">
              <a:latin typeface="Bodoni MT" panose="02070603080606020203" pitchFamily="18" charset="0"/>
            </a:endParaRPr>
          </a:p>
          <a:p>
            <a:endParaRPr lang="en-US" sz="4004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sz="3696" dirty="0">
              <a:latin typeface="Bodoni MT" panose="02070603080606020203" pitchFamily="18" charset="0"/>
            </a:endParaRPr>
          </a:p>
          <a:p>
            <a:endParaRPr lang="en-US" sz="3285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5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395E32-2F2E-4B2E-9E9E-1B4B9E6D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6" y="287079"/>
            <a:ext cx="9961942" cy="5781502"/>
          </a:xfrm>
        </p:spPr>
        <p:txBody>
          <a:bodyPr>
            <a:normAutofit/>
          </a:bodyPr>
          <a:lstStyle/>
          <a:p>
            <a:pPr marL="0" indent="0" defTabSz="514350">
              <a:buNone/>
            </a:pPr>
            <a:r>
              <a:rPr lang="en-US" sz="2400" dirty="0">
                <a:latin typeface="Bodoni MT" panose="02070603080606020203" pitchFamily="18" charset="0"/>
              </a:rPr>
              <a:t> -     Library’s Annual Report</a:t>
            </a:r>
          </a:p>
          <a:p>
            <a:pPr marL="0" indent="0" defTabSz="51435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I.     General Information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-     DUNS Number (</a:t>
            </a:r>
            <a:r>
              <a:rPr lang="en-US" sz="2000" b="1" dirty="0">
                <a:latin typeface="Bodoni MT" panose="02070603080606020203" pitchFamily="18" charset="0"/>
              </a:rPr>
              <a:t>D</a:t>
            </a:r>
            <a:r>
              <a:rPr lang="en-US" sz="2000" dirty="0">
                <a:latin typeface="Bodoni MT" panose="02070603080606020203" pitchFamily="18" charset="0"/>
              </a:rPr>
              <a:t>ata </a:t>
            </a:r>
            <a:r>
              <a:rPr lang="en-US" sz="2000" b="1" dirty="0">
                <a:latin typeface="Bodoni MT" panose="02070603080606020203" pitchFamily="18" charset="0"/>
              </a:rPr>
              <a:t>U</a:t>
            </a:r>
            <a:r>
              <a:rPr lang="en-US" sz="2000" dirty="0">
                <a:latin typeface="Bodoni MT" panose="02070603080606020203" pitchFamily="18" charset="0"/>
              </a:rPr>
              <a:t>niversal </a:t>
            </a:r>
            <a:r>
              <a:rPr lang="en-US" sz="2000" b="1" dirty="0">
                <a:latin typeface="Bodoni MT" panose="02070603080606020203" pitchFamily="18" charset="0"/>
              </a:rPr>
              <a:t>N</a:t>
            </a:r>
            <a:r>
              <a:rPr lang="en-US" sz="2000" dirty="0">
                <a:latin typeface="Bodoni MT" panose="02070603080606020203" pitchFamily="18" charset="0"/>
              </a:rPr>
              <a:t>umbering </a:t>
            </a:r>
            <a:r>
              <a:rPr lang="en-US" sz="2000" b="1" dirty="0">
                <a:latin typeface="Bodoni MT" panose="02070603080606020203" pitchFamily="18" charset="0"/>
              </a:rPr>
              <a:t>S</a:t>
            </a:r>
            <a:r>
              <a:rPr lang="en-US" sz="2000" dirty="0">
                <a:latin typeface="Bodoni MT" panose="02070603080606020203" pitchFamily="18" charset="0"/>
              </a:rPr>
              <a:t>ystem)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 II.	 Library Collection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-     Number Owned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	 	Books (Print and Electronic)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		Audio Materials 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		Video Materials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                      		Other Materials (Ex: Kits)</a:t>
            </a:r>
          </a:p>
          <a:p>
            <a:pPr marL="0" indent="0">
              <a:buNone/>
            </a:pPr>
            <a:r>
              <a:rPr lang="en-US" sz="2000" dirty="0">
                <a:latin typeface="Bodoni MT" panose="02070603080606020203" pitchFamily="18" charset="0"/>
              </a:rPr>
              <a:t>		      		Subscriptions (Periodicals and Newspapers)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807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3484</TotalTime>
  <Words>2172</Words>
  <Application>Microsoft Office PowerPoint</Application>
  <PresentationFormat>Custom</PresentationFormat>
  <Paragraphs>589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Bodoni MT</vt:lpstr>
      <vt:lpstr>Century Gothic</vt:lpstr>
      <vt:lpstr>Wingdings 3</vt:lpstr>
      <vt:lpstr>Wisp</vt:lpstr>
      <vt:lpstr>                     A Recipe for Grant Writing Success                 by Christine LaFond, Director                   Clear Lake Public Library     clafond@clearlakelibrary.org                   715-263-2802</vt:lpstr>
      <vt:lpstr>PowerPoint Presentation</vt:lpstr>
      <vt:lpstr>PowerPoint Presentation</vt:lpstr>
      <vt:lpstr>PowerPoint Presentation</vt:lpstr>
      <vt:lpstr>EQUIPMENT &amp;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STOCK YOUR PANTRY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I WANT TO MAKE?</vt:lpstr>
      <vt:lpstr>PowerPoint Presentation</vt:lpstr>
      <vt:lpstr>THE RECIPE</vt:lpstr>
      <vt:lpstr>PowerPoint Presentation</vt:lpstr>
      <vt:lpstr>PowerPoint Presentation</vt:lpstr>
      <vt:lpstr>PowerPoint Presentation</vt:lpstr>
      <vt:lpstr>PowerPoint Presentation</vt:lpstr>
      <vt:lpstr>QUALITY INGREDIENTS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RECIPE FOR GRANT WRITING                              BY   CRICKET LAFOND, DIRECTOR  CLEAR LAKE PUBLIC LIBRARY</dc:title>
  <dc:creator>Clear Lake Staff</dc:creator>
  <cp:lastModifiedBy>Clear Lake Staff</cp:lastModifiedBy>
  <cp:revision>540</cp:revision>
  <cp:lastPrinted>2021-11-11T19:35:24Z</cp:lastPrinted>
  <dcterms:created xsi:type="dcterms:W3CDTF">2021-08-06T19:02:40Z</dcterms:created>
  <dcterms:modified xsi:type="dcterms:W3CDTF">2021-11-15T23:16:51Z</dcterms:modified>
</cp:coreProperties>
</file>