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82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71" r:id="rId19"/>
    <p:sldId id="280" r:id="rId20"/>
    <p:sldId id="285" r:id="rId21"/>
    <p:sldId id="272" r:id="rId22"/>
    <p:sldId id="273" r:id="rId23"/>
    <p:sldId id="275" r:id="rId24"/>
    <p:sldId id="274" r:id="rId25"/>
    <p:sldId id="276" r:id="rId26"/>
    <p:sldId id="277" r:id="rId27"/>
    <p:sldId id="284" r:id="rId28"/>
    <p:sldId id="278" r:id="rId29"/>
    <p:sldId id="279" r:id="rId3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0587-B8F5-43AE-9A29-9339ECC36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BEEC4-E338-42F3-B949-782D4F798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756C9-BD00-41B9-9821-A9B6629E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BBBB-303C-4A00-950F-30517A77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84E7-9BDB-4DCB-9491-5FDFE1AD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CC5A-890B-42CD-9946-9B58A397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D24FB-8057-428C-9BC3-A92F83092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50E0-52A2-4B1A-9942-B61DB4EE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DC8F0-8FE7-4741-97E6-383AFAAB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7ADC-273C-4B58-B8BB-5340B48D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FA97A-B33C-48DA-AD96-CCAE295CA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A0CF9-F3F6-4EF3-AB0D-ED700C5D7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EB38C-020B-4B65-9946-57C4B7D3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BCB4-EACB-4F34-95C6-1D2FB27E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173D-3735-4AB3-849F-D05CB5D4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65BE-DD69-4630-AB23-457F51D1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DC552-8541-49D8-A5E5-6944C4A99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C1E66-A23E-46D6-BE37-98B0663D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CC4C5-2B65-4CE5-A561-C736CDF0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5E03-ACE6-4FF8-B97F-F6462624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7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2294-7CD4-42A9-A6E1-BA5ED2D1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1B6D7-A8F8-46FC-9C25-EED1A055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69B99-E7C0-424A-AED3-51E42FBC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65D8-E223-4C4D-9FA4-2C31703E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27E0-B2BF-4BC0-96E1-2A13E751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261D-F772-4C85-88E5-1134B324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F8958-D2C3-4E1C-B2F2-8401BD29F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892BF-50EC-4FB9-B0C0-B5913AE4C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7DE0C-938B-4777-A7FF-EAD1B5CF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F06EA-A144-4D44-B97E-099B29C5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004C5-CEE6-4C6B-9240-229D3296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6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0267-7E8A-427B-AB3E-F41D19E5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7ADD0-7CE0-437A-BF4A-4C8B06B4A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31AAE-3E2F-4BC8-9C0D-98160D8A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B0A5D-1C31-4BE4-A518-EA0E1811F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BD201-9A82-4757-AAEE-92B820294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D6A41-3556-40FA-AFA4-C1E6E5C7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E7B2A-DBD8-49D5-BB82-E8057639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9ACBC-C510-4EAF-AFE9-E7C867A2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A72F-9EC7-42B7-A269-16DF9CCE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DDC29-1B6A-47D5-93EB-17E069E6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66E6D-6074-4698-9F9B-D056A5AF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3B467-9BEE-4405-9F17-3312666A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7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A3053-BC0F-44A9-8362-82B98FB3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5009D-4A97-426C-9B54-80DDCA93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35EC8-B3D8-4764-99CB-A6B46F96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E735-2285-44A1-8CC6-3C4A1EDC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F3CE5-0575-40B8-A41B-4DD591F1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59EDF-DF32-410A-BB42-DBCF095D6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C47F8-AD0B-4D5B-ABD4-31C1943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F9EEA-0D81-46E6-8588-5972D7B2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FAB06-E21F-438E-8917-E6D6B47C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014D-7957-4A27-912F-B0E8677B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B66BE-055D-410A-8C3A-EEF5FA704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FA0F9-87B9-4E46-B3E4-FF810FF83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C3C1D-D466-4BD4-B5B0-FDE57C0D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FD063-BA47-44B4-B831-5D295D95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1ABC5-7BF6-4B0F-A82D-A942EB1A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642B4-026C-4992-839B-986F543E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65CC8-1C5E-44DB-ACE2-FD0CA8E17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8D564-1960-4470-B20B-FF259982C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9318-B5B6-48FC-9F85-800C74E98D9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F7E2E-9AB5-47D4-9012-6D346810B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01DC-9A20-46C5-9949-A74BBF712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2A19-792E-4163-B47B-689832EC4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9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programs-surveys/acs/geography-acs.html" TargetMode="External"/><Relationship Id="rId2" Type="http://schemas.openxmlformats.org/officeDocument/2006/relationships/hyperlink" Target="https://www.census.gov/programs-surveys/geography/about/glossary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glossary/#term_Surve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FC3CC85-5334-45E6-9ED1-47AFAF59C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3" y="1069884"/>
            <a:ext cx="5551932" cy="28056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2AF2E-6E30-4A3C-8AF6-AE515A4AB30E}"/>
              </a:ext>
            </a:extLst>
          </p:cNvPr>
          <p:cNvSpPr txBox="1"/>
          <p:nvPr/>
        </p:nvSpPr>
        <p:spPr>
          <a:xfrm>
            <a:off x="536669" y="596221"/>
            <a:ext cx="605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attribution: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Awmcphee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CC0, via Wikimedia Commons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6425139-EBC6-423E-A90F-C9919A169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26" y="2633424"/>
            <a:ext cx="5587764" cy="38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1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6249-9C23-4C93-8EBB-482EA44D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Decennial Census—100 %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EFC8-D50D-435E-B9EC-06E1F089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404040"/>
                </a:solidFill>
                <a:effectLst/>
              </a:rPr>
              <a:t>The Decennial Census of Population and Housing is a </a:t>
            </a:r>
            <a:r>
              <a:rPr lang="en-US" b="1" i="0" dirty="0">
                <a:solidFill>
                  <a:srgbClr val="404040"/>
                </a:solidFill>
                <a:effectLst/>
              </a:rPr>
              <a:t>100% survey;</a:t>
            </a:r>
            <a:r>
              <a:rPr lang="en-US" b="0" i="0" dirty="0">
                <a:solidFill>
                  <a:srgbClr val="404040"/>
                </a:solidFill>
                <a:effectLst/>
              </a:rPr>
              <a:t> </a:t>
            </a:r>
            <a:r>
              <a:rPr lang="en-US" b="0" i="1" dirty="0">
                <a:solidFill>
                  <a:srgbClr val="404040"/>
                </a:solidFill>
                <a:effectLst/>
              </a:rPr>
              <a:t>it collects information about every member of a population</a:t>
            </a:r>
            <a:r>
              <a:rPr lang="en-US" b="0" i="0" dirty="0">
                <a:solidFill>
                  <a:srgbClr val="404040"/>
                </a:solidFill>
                <a:effectLst/>
              </a:rPr>
              <a:t>.</a:t>
            </a:r>
          </a:p>
          <a:p>
            <a:pPr algn="l"/>
            <a:r>
              <a:rPr lang="en-US" dirty="0">
                <a:solidFill>
                  <a:srgbClr val="404040"/>
                </a:solidFill>
              </a:rPr>
              <a:t>As of August 2021, the Census Bureau has tabulated and released the “P.L. 94-171” data so states can draw legislative district boundaries.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Public Law 94-171 requires the Census Bureau to provide this data within one year of Census Day (usually April 1).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Census Bureau got an extension because of the pandemic.  </a:t>
            </a:r>
            <a:endParaRPr lang="en-US" b="0" i="0" dirty="0">
              <a:solidFill>
                <a:srgbClr val="404040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4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1B9A-28FF-430F-81FA-1884713D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asked of all residents in Decennial Census…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82161B8-8027-4FFE-94AC-1220CD8D8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Hispanic origin</a:t>
            </a:r>
          </a:p>
          <a:p>
            <a:r>
              <a:rPr lang="en-US" dirty="0"/>
              <a:t>Household relationship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Sex</a:t>
            </a:r>
          </a:p>
          <a:p>
            <a:r>
              <a:rPr lang="en-US" dirty="0"/>
              <a:t>Tenure (own or rent living quarters)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7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7327-54A5-482E-A600-FFC58875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1990 and 2000 Censuses…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3694-BA5B-4D26-BEE1-2FC0942E6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44185"/>
          </a:xfrm>
        </p:spPr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…a subset, or sample, of the U.S. population received the </a:t>
            </a:r>
            <a:r>
              <a:rPr lang="en-US" b="1" i="1" dirty="0">
                <a:solidFill>
                  <a:srgbClr val="404040"/>
                </a:solidFill>
                <a:effectLst/>
              </a:rPr>
              <a:t>long form</a:t>
            </a:r>
            <a:r>
              <a:rPr lang="en-US" b="0" i="0" dirty="0">
                <a:solidFill>
                  <a:srgbClr val="404040"/>
                </a:solidFill>
                <a:effectLst/>
              </a:rPr>
              <a:t>.  </a:t>
            </a:r>
          </a:p>
          <a:p>
            <a:r>
              <a:rPr lang="en-US" dirty="0">
                <a:solidFill>
                  <a:srgbClr val="404040"/>
                </a:solidFill>
              </a:rPr>
              <a:t>The Census Bureau then used weighting formulas so the data would be representative of the larger population</a:t>
            </a:r>
            <a:endParaRPr lang="en-US" b="0" i="0" dirty="0">
              <a:solidFill>
                <a:srgbClr val="404040"/>
              </a:solidFill>
              <a:effectLst/>
            </a:endParaRPr>
          </a:p>
          <a:p>
            <a:r>
              <a:rPr lang="en-US" b="0" i="0" dirty="0">
                <a:solidFill>
                  <a:srgbClr val="404040"/>
                </a:solidFill>
                <a:effectLst/>
              </a:rPr>
              <a:t>This form asked detailed questions about </a:t>
            </a:r>
          </a:p>
          <a:p>
            <a:pPr marL="0" indent="0">
              <a:buNone/>
            </a:pPr>
            <a:endParaRPr lang="en-US" b="0" i="0" dirty="0">
              <a:solidFill>
                <a:srgbClr val="404040"/>
              </a:solidFill>
              <a:effectLst/>
              <a:latin typeface="Proxima Nov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A98B0-BF94-41EC-A642-6BDDDD2516FF}"/>
              </a:ext>
            </a:extLst>
          </p:cNvPr>
          <p:cNvSpPr txBox="1"/>
          <p:nvPr/>
        </p:nvSpPr>
        <p:spPr>
          <a:xfrm>
            <a:off x="1160171" y="3854816"/>
            <a:ext cx="2355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Family &amp; relationships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A8573-3EBB-4DCB-B06B-BAFA2461645F}"/>
              </a:ext>
            </a:extLst>
          </p:cNvPr>
          <p:cNvSpPr txBox="1"/>
          <p:nvPr/>
        </p:nvSpPr>
        <p:spPr>
          <a:xfrm>
            <a:off x="3773509" y="3854816"/>
            <a:ext cx="291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Income &amp;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Veteran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8BF9A-A4E3-46B4-9FFA-297F7F5B85E2}"/>
              </a:ext>
            </a:extLst>
          </p:cNvPr>
          <p:cNvSpPr txBox="1"/>
          <p:nvPr/>
        </p:nvSpPr>
        <p:spPr>
          <a:xfrm>
            <a:off x="6941713" y="3854816"/>
            <a:ext cx="4090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Where you work &amp; how you get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Where you live and how much you pay for some housing essentials</a:t>
            </a:r>
          </a:p>
        </p:txBody>
      </p:sp>
    </p:spTree>
    <p:extLst>
      <p:ext uri="{BB962C8B-B14F-4D97-AF65-F5344CB8AC3E}">
        <p14:creationId xmlns:p14="http://schemas.microsoft.com/office/powerpoint/2010/main" val="161090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AAA1-36FD-4691-A2F6-66DA16FF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2005: Welcome American Community Survey!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0ACD-EB1B-4002-B6DF-87A1DE0F1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Replaced the “long form” of the Decennial Census</a:t>
            </a:r>
          </a:p>
          <a:p>
            <a:r>
              <a:rPr lang="en-US" dirty="0">
                <a:solidFill>
                  <a:srgbClr val="404040"/>
                </a:solidFill>
              </a:rPr>
              <a:t>O</a:t>
            </a:r>
            <a:r>
              <a:rPr lang="en-US" b="0" i="0" dirty="0">
                <a:solidFill>
                  <a:srgbClr val="404040"/>
                </a:solidFill>
                <a:effectLst/>
              </a:rPr>
              <a:t>ngoing survey which provides data more frequently than the Decennial Census. </a:t>
            </a:r>
          </a:p>
          <a:p>
            <a:r>
              <a:rPr lang="en-US" dirty="0">
                <a:solidFill>
                  <a:srgbClr val="404040"/>
                </a:solidFill>
              </a:rPr>
              <a:t>S</a:t>
            </a:r>
            <a:r>
              <a:rPr lang="en-US" b="0" i="0" dirty="0">
                <a:solidFill>
                  <a:srgbClr val="404040"/>
                </a:solidFill>
                <a:effectLst/>
              </a:rPr>
              <a:t>ent to a small percentage of the population on a rotating basis throughout the decade. </a:t>
            </a:r>
          </a:p>
          <a:p>
            <a:r>
              <a:rPr lang="en-US" b="0" i="0" dirty="0">
                <a:solidFill>
                  <a:srgbClr val="404040"/>
                </a:solidFill>
                <a:effectLst/>
              </a:rPr>
              <a:t>No household will receive the survey more often than once every five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6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F487-28EA-4760-AE57-E6AEFB46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Community Survey asks about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A1B2F-57A8-421A-A3E5-2C64CC7E1201}"/>
              </a:ext>
            </a:extLst>
          </p:cNvPr>
          <p:cNvSpPr txBox="1"/>
          <p:nvPr/>
        </p:nvSpPr>
        <p:spPr>
          <a:xfrm>
            <a:off x="966988" y="1681842"/>
            <a:ext cx="40901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Family &amp;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Income &amp;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Health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5CD8-199C-440B-B4A6-E79C3D571BD5}"/>
              </a:ext>
            </a:extLst>
          </p:cNvPr>
          <p:cNvSpPr txBox="1"/>
          <p:nvPr/>
        </p:nvSpPr>
        <p:spPr>
          <a:xfrm>
            <a:off x="3773509" y="3854816"/>
            <a:ext cx="291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87D02-3A9E-4ACC-80AA-3DB6F5A5E50D}"/>
              </a:ext>
            </a:extLst>
          </p:cNvPr>
          <p:cNvSpPr txBox="1"/>
          <p:nvPr/>
        </p:nvSpPr>
        <p:spPr>
          <a:xfrm>
            <a:off x="5452057" y="1694244"/>
            <a:ext cx="5507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Veteran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Disabilities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Computer and internet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Where you work &amp; how you get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Where you live and how much you pay for some housing essentials</a:t>
            </a:r>
          </a:p>
        </p:txBody>
      </p:sp>
    </p:spTree>
    <p:extLst>
      <p:ext uri="{BB962C8B-B14F-4D97-AF65-F5344CB8AC3E}">
        <p14:creationId xmlns:p14="http://schemas.microsoft.com/office/powerpoint/2010/main" val="389143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012A-A0DF-4476-B363-C1579F41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ACS 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26748-B525-4F9B-9BE1-871078A6E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246"/>
            <a:ext cx="10515600" cy="2205462"/>
          </a:xfrm>
        </p:spPr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American Community Survey 1- and 5-year estimates are period estimates, meaning they represent the characteristics of the population and housing over a specific data collection period. </a:t>
            </a:r>
          </a:p>
          <a:p>
            <a:r>
              <a:rPr lang="en-US" b="0" i="0" dirty="0">
                <a:solidFill>
                  <a:srgbClr val="404040"/>
                </a:solidFill>
                <a:effectLst/>
              </a:rPr>
              <a:t>Data are combined to produce 12 months (1 year),  or 60 months (5 years) of data.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B59283-65FE-4DE2-8654-1ECB819C8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51061"/>
              </p:ext>
            </p:extLst>
          </p:nvPr>
        </p:nvGraphicFramePr>
        <p:xfrm>
          <a:off x="1292717" y="3981013"/>
          <a:ext cx="9606566" cy="2075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175">
                  <a:extLst>
                    <a:ext uri="{9D8B030D-6E8A-4147-A177-3AD203B41FA5}">
                      <a16:colId xmlns:a16="http://schemas.microsoft.com/office/drawing/2014/main" val="4293160127"/>
                    </a:ext>
                  </a:extLst>
                </a:gridCol>
                <a:gridCol w="3247847">
                  <a:extLst>
                    <a:ext uri="{9D8B030D-6E8A-4147-A177-3AD203B41FA5}">
                      <a16:colId xmlns:a16="http://schemas.microsoft.com/office/drawing/2014/main" val="699456718"/>
                    </a:ext>
                  </a:extLst>
                </a:gridCol>
                <a:gridCol w="4301544">
                  <a:extLst>
                    <a:ext uri="{9D8B030D-6E8A-4147-A177-3AD203B41FA5}">
                      <a16:colId xmlns:a16="http://schemas.microsoft.com/office/drawing/2014/main" val="2035319000"/>
                    </a:ext>
                  </a:extLst>
                </a:gridCol>
              </a:tblGrid>
              <a:tr h="891818">
                <a:tc>
                  <a:txBody>
                    <a:bodyPr/>
                    <a:lstStyle/>
                    <a:p>
                      <a:r>
                        <a:rPr lang="en-US" sz="2400" dirty="0"/>
                        <a:t>Data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 collected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Produced for areas with populations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42181"/>
                  </a:ext>
                </a:extLst>
              </a:tr>
              <a:tr h="591907">
                <a:tc>
                  <a:txBody>
                    <a:bodyPr/>
                    <a:lstStyle/>
                    <a:p>
                      <a:r>
                        <a:rPr lang="en-US" sz="2400" dirty="0"/>
                        <a:t>1-year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65,000+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77200"/>
                  </a:ext>
                </a:extLst>
              </a:tr>
              <a:tr h="591907">
                <a:tc>
                  <a:txBody>
                    <a:bodyPr/>
                    <a:lstStyle/>
                    <a:p>
                      <a:r>
                        <a:rPr lang="en-US" sz="2400" dirty="0"/>
                        <a:t>5-year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Almost any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96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97B9-FCAD-4D57-AC71-3FA7423E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3-year ACS estimates?  Yes, for a short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DACD0-05EA-4247-98C6-F16F1B0B8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The ACS did provide 3-year estimates between 2005 and 2013, but those have been discontinued.  </a:t>
            </a:r>
          </a:p>
          <a:p>
            <a:r>
              <a:rPr lang="en-US" b="0" i="0" dirty="0">
                <a:solidFill>
                  <a:srgbClr val="404040"/>
                </a:solidFill>
                <a:effectLst/>
              </a:rPr>
              <a:t>Data was collected over 36 months, and produced for areas with populations of 20,000+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3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B163-6FB1-4718-8337-27E19227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 data releases that cover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8119-A7F9-4D8D-BFCC-90790FB42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ACS 5-year estimates usually released in December of following year (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2014-2018 5-year data released December 2019)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The 2016-2020 ACS 5-year data release delayed because of pandemic; targeted now for March 2022 release.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“The Census Bureau will not release its standard 2020 ACS 1-year estimates because of the impacts of the COVID-19 pandemic on data collection. Instead, the Census Bureau will release a series of experimental estimates from the 1-year data.” 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From “</a:t>
            </a:r>
            <a:r>
              <a:rPr lang="en-US" sz="2000" b="0" i="0" dirty="0">
                <a:solidFill>
                  <a:srgbClr val="112E51"/>
                </a:solidFill>
                <a:effectLst/>
              </a:rPr>
              <a:t>American Community Survey Data” page, https://www.census.gov/programs-surveys/acs/data.html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3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4FD0-F990-46BC-AE32-E7BDA469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and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56A0-6905-44DD-B11F-91728B1B2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Census has its own geography.</a:t>
            </a:r>
          </a:p>
          <a:p>
            <a:pPr lvl="1"/>
            <a:r>
              <a:rPr lang="en-US" b="1" dirty="0"/>
              <a:t>Glossary</a:t>
            </a:r>
            <a:r>
              <a:rPr lang="en-US" dirty="0"/>
              <a:t> of Census terms:  </a:t>
            </a:r>
            <a:r>
              <a:rPr lang="en-US" dirty="0">
                <a:hlinkClick r:id="rId2"/>
              </a:rPr>
              <a:t>https://www.census.gov/programs-surveys/geography/about/glossary.html</a:t>
            </a:r>
            <a:endParaRPr lang="en-US" dirty="0"/>
          </a:p>
          <a:p>
            <a:pPr lvl="1"/>
            <a:r>
              <a:rPr lang="en-US" b="1" dirty="0"/>
              <a:t>ACS and Geography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https://www.census.gov/programs-surveys/acs/geography-acs.html</a:t>
            </a:r>
            <a:endParaRPr lang="en-US" dirty="0"/>
          </a:p>
          <a:p>
            <a:r>
              <a:rPr lang="en-US" dirty="0"/>
              <a:t>Not all reports are available for every level of geography.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98F9-5BD5-4BAD-B33C-7E2560C2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Census geographical hierarchy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56D1889-3BC8-430A-9A87-FA44C2C59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48" y="1825625"/>
            <a:ext cx="5737904" cy="4351338"/>
          </a:xfrm>
        </p:spPr>
      </p:pic>
    </p:spTree>
    <p:extLst>
      <p:ext uri="{BB962C8B-B14F-4D97-AF65-F5344CB8AC3E}">
        <p14:creationId xmlns:p14="http://schemas.microsoft.com/office/powerpoint/2010/main" val="373324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F17A-714A-4F97-84B0-6A627887A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Show Me the Data: </a:t>
            </a:r>
            <a:r>
              <a:rPr lang="en-US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a Tool From Missouri Can Help You Retrieve Census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30975-179E-48A7-9AD5-E1C632157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38908"/>
          </a:xfrm>
        </p:spPr>
        <p:txBody>
          <a:bodyPr>
            <a:normAutofit/>
          </a:bodyPr>
          <a:lstStyle/>
          <a:p>
            <a:r>
              <a:rPr lang="en-US" dirty="0"/>
              <a:t>Fall 2021 Wisconsin Library Association Annual Conference</a:t>
            </a:r>
          </a:p>
          <a:p>
            <a:r>
              <a:rPr lang="en-US" dirty="0"/>
              <a:t>November 18, 2021</a:t>
            </a:r>
          </a:p>
          <a:p>
            <a:r>
              <a:rPr lang="en-US" dirty="0"/>
              <a:t>Beth Harper, University of Wisconsin-Madison</a:t>
            </a:r>
          </a:p>
          <a:p>
            <a:r>
              <a:rPr lang="en-US" dirty="0"/>
              <a:t>beth.harper@wisc.edu</a:t>
            </a:r>
          </a:p>
        </p:txBody>
      </p:sp>
    </p:spTree>
    <p:extLst>
      <p:ext uri="{BB962C8B-B14F-4D97-AF65-F5344CB8AC3E}">
        <p14:creationId xmlns:p14="http://schemas.microsoft.com/office/powerpoint/2010/main" val="406973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FA4F-2845-4C2C-8176-DC4D8C20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and minor civil divisions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95D06-4F1B-4034-AC1A-FAD57E640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Census calls </a:t>
            </a:r>
            <a:r>
              <a:rPr lang="en-US" b="1" i="1" dirty="0"/>
              <a:t>incorporated places </a:t>
            </a:r>
            <a:r>
              <a:rPr lang="en-US" dirty="0"/>
              <a:t>(</a:t>
            </a:r>
            <a:r>
              <a:rPr lang="en-US" b="1" i="1" dirty="0"/>
              <a:t>cities</a:t>
            </a:r>
            <a:r>
              <a:rPr lang="en-US" dirty="0"/>
              <a:t> and </a:t>
            </a:r>
            <a:r>
              <a:rPr lang="en-US" b="1" i="1" dirty="0"/>
              <a:t>villages</a:t>
            </a:r>
            <a:r>
              <a:rPr lang="en-US" dirty="0"/>
              <a:t> in Wisconsin) “places.”</a:t>
            </a:r>
          </a:p>
          <a:p>
            <a:r>
              <a:rPr lang="en-US" dirty="0"/>
              <a:t>Census calls </a:t>
            </a:r>
            <a:r>
              <a:rPr lang="en-US" b="1" i="1" dirty="0"/>
              <a:t>towns</a:t>
            </a:r>
            <a:r>
              <a:rPr lang="en-US" b="1" dirty="0"/>
              <a:t> </a:t>
            </a:r>
            <a:r>
              <a:rPr lang="en-US" dirty="0"/>
              <a:t>in Wisconsin </a:t>
            </a:r>
            <a:r>
              <a:rPr lang="en-US" b="1" i="1" dirty="0"/>
              <a:t>“minor civil divisions.”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2236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1222-2547-45EE-8180-9B281F3F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6C32-F303-4409-BAFC-E942B47F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Small, relatively permanent statistical subdivisions of a county.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Their primary purpose: to provide a stable set of geographic units for the presentation of decennial census data.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Generally have between 1,500 and 8,000 people, with an optimum size of 4,000 people.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Physical size varies, depending on population density.</a:t>
            </a:r>
            <a:endParaRPr lang="en-US" b="0" i="0" dirty="0">
              <a:solidFill>
                <a:srgbClr val="40404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68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DFD7-F187-406F-8155-B4F967A5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block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A5A46-B789-425A-8DED-053FBBC90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Statistical divisions of census tracts and composed of clusters of census </a:t>
            </a:r>
            <a:r>
              <a:rPr lang="en-US" b="0" i="0" u="none" strike="noStrike" dirty="0">
                <a:effectLst/>
              </a:rPr>
              <a:t>blocks</a:t>
            </a:r>
            <a:r>
              <a:rPr lang="en-US" b="0" i="0" dirty="0"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A census block group consists of all census blocks whose numbers begin with the same digit in a given census tract.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Typically contain between 600 and 3,000 people, with an optimum size of 1,500.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Smallest type of geographical unit for which the ACS 5-year estimates have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19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82A0-A80E-41CE-A65A-7C8A43B3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 Code Tabulation Areas (ZCTAs)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53C4-BDD3-4EAE-8676-DB9151AB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Are created by the Census.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Are approximate area representations of U.S. Postal Service (USPS) five-digit ZIP Code service areas.</a:t>
            </a:r>
          </a:p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</a:rPr>
              <a:t>reated using whole blocks.</a:t>
            </a:r>
          </a:p>
        </p:txBody>
      </p:sp>
    </p:spTree>
    <p:extLst>
      <p:ext uri="{BB962C8B-B14F-4D97-AF65-F5344CB8AC3E}">
        <p14:creationId xmlns:p14="http://schemas.microsoft.com/office/powerpoint/2010/main" val="269302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B38C-F187-4DD4-A3F5-EA633964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Race, Hispanic origin, and the Census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CA3E-D9AA-4A62-9B6B-5D352892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404040"/>
                </a:solidFill>
                <a:effectLst/>
              </a:rPr>
              <a:t>Race and Hispanic origin are considered separate items.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People who are Hispanic may be of any race.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People in each race group may be either Hispanic or Not Hispanic.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Each person has two attributes, their race (or races) and whether or not they are Hispanic.</a:t>
            </a: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</a:rPr>
              <a:t>This is different than a person being more than one race. The Census started allowing people to say they were more than one race in the 2000 Decennial Census.</a:t>
            </a:r>
          </a:p>
        </p:txBody>
      </p:sp>
    </p:spTree>
    <p:extLst>
      <p:ext uri="{BB962C8B-B14F-4D97-AF65-F5344CB8AC3E}">
        <p14:creationId xmlns:p14="http://schemas.microsoft.com/office/powerpoint/2010/main" val="317076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E107-5C71-44E2-914B-34BE2266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history of “Hispanic” in the Census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5227-EDAA-44E6-BC46-F888E7C66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404040"/>
                </a:solidFill>
                <a:effectLst/>
              </a:rPr>
              <a:t>The Census has always asked questions about race, in some form or another (in the early censuses, the questions were in terms of slavery/free status).</a:t>
            </a: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</a:rPr>
              <a:t>In the 1970 Census, a sample of the respondents were asked whether they were of Hispanic origin. </a:t>
            </a: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</a:rPr>
              <a:t>Beginning in 1980 the question of Hispanic origin was asked of all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77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8F7E-17FE-42B2-8565-EE1D1257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tools on the MCDC home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7F32-4238-43D2-8A80-1EE0A1D09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933"/>
            <a:ext cx="10515600" cy="49519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i="0" dirty="0">
                <a:solidFill>
                  <a:srgbClr val="222222"/>
                </a:solidFill>
                <a:effectLst/>
              </a:rPr>
              <a:t>Quick Data: </a:t>
            </a:r>
            <a:r>
              <a:rPr lang="en-US" i="0" dirty="0">
                <a:solidFill>
                  <a:srgbClr val="222222"/>
                </a:solidFill>
                <a:effectLst/>
              </a:rPr>
              <a:t>Can select a state and county, then get a list of reports for that state or county.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222222"/>
                </a:solidFill>
              </a:rPr>
              <a:t>Some links retrieve MCDC reports; some links go to federal government sites; links are not always current.</a:t>
            </a:r>
          </a:p>
          <a:p>
            <a:pPr>
              <a:lnSpc>
                <a:spcPct val="110000"/>
              </a:lnSpc>
            </a:pPr>
            <a:r>
              <a:rPr lang="en-US" b="1" i="0" dirty="0">
                <a:solidFill>
                  <a:srgbClr val="222222"/>
                </a:solidFill>
                <a:effectLst/>
              </a:rPr>
              <a:t>ACS Profiles: </a:t>
            </a:r>
            <a:r>
              <a:rPr lang="en-US" i="0" dirty="0">
                <a:solidFill>
                  <a:srgbClr val="222222"/>
                </a:solidFill>
                <a:effectLst/>
              </a:rPr>
              <a:t>allows you to retrieve thematic reports from American Community Survey for most geographic levels.  </a:t>
            </a:r>
          </a:p>
          <a:p>
            <a:pPr>
              <a:lnSpc>
                <a:spcPct val="110000"/>
              </a:lnSpc>
            </a:pPr>
            <a:r>
              <a:rPr lang="en-US" b="1" i="0" dirty="0">
                <a:solidFill>
                  <a:srgbClr val="222222"/>
                </a:solidFill>
                <a:effectLst/>
              </a:rPr>
              <a:t>ACS Trends: </a:t>
            </a:r>
            <a:r>
              <a:rPr lang="en-US" i="0" dirty="0">
                <a:solidFill>
                  <a:srgbClr val="222222"/>
                </a:solidFill>
                <a:effectLst/>
              </a:rPr>
              <a:t>allows you to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retrieve thematic reports for </a:t>
            </a:r>
            <a:r>
              <a:rPr lang="en-US" i="1" dirty="0">
                <a:solidFill>
                  <a:srgbClr val="000000"/>
                </a:solidFill>
                <a:effectLst/>
              </a:rPr>
              <a:t>two or more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comparable ACS</a:t>
            </a:r>
            <a:r>
              <a:rPr lang="en-US" i="1" dirty="0">
                <a:solidFill>
                  <a:srgbClr val="000000"/>
                </a:solidFill>
                <a:effectLst/>
              </a:rPr>
              <a:t> time periods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and a </a:t>
            </a:r>
            <a:r>
              <a:rPr lang="en-US" i="1" dirty="0">
                <a:solidFill>
                  <a:srgbClr val="000000"/>
                </a:solidFill>
                <a:effectLst/>
              </a:rPr>
              <a:t>single geographic area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i="0" dirty="0">
                <a:solidFill>
                  <a:srgbClr val="000000"/>
                </a:solidFill>
                <a:effectLst/>
              </a:rPr>
              <a:t>Can select 1-year estimates between 2006 and 2019, for places with populations of 65,000+.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Can also select 3-year estimates between 2005 and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7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808E-BD5B-458A-A1BD-CCDDDE0F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tools on the MCDC home page: </a:t>
            </a:r>
            <a:r>
              <a:rPr lang="en-US" b="1" dirty="0"/>
              <a:t>2010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8EBDD-1BE6-483E-888E-01F5ED2D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867"/>
            <a:ext cx="10515600" cy="41110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2222"/>
                </a:solidFill>
              </a:rPr>
              <a:t>Census 2010 profiles: 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Demographic profiles for a variety of geographies, from nation to Census block groups, and including Congressional districts, urban areas, and zip code tabulation areas</a:t>
            </a:r>
          </a:p>
          <a:p>
            <a:pPr lvl="1"/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is from the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2010 Census Summary Tape File 1 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(also known as 100% data)</a:t>
            </a:r>
          </a:p>
          <a:p>
            <a:pPr lvl="1"/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section within a profile has links to the base tables on the Census Bureau website  (for tract level and above)</a:t>
            </a:r>
          </a:p>
          <a:p>
            <a:pPr lvl="1"/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0479B-D5A4-4710-B1F3-B0B08772A69D}"/>
              </a:ext>
            </a:extLst>
          </p:cNvPr>
          <p:cNvSpPr txBox="1"/>
          <p:nvPr/>
        </p:nvSpPr>
        <p:spPr>
          <a:xfrm>
            <a:off x="3049438" y="2556150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.</a:t>
            </a:r>
            <a:endParaRPr lang="en-US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878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128E-46F9-465D-9482-C52ABF9B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tools on the MCDC home page: </a:t>
            </a:r>
            <a:r>
              <a:rPr lang="en-US" b="1" dirty="0"/>
              <a:t>1990 &amp;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33BA8-8726-4BB4-BEB3-C74248CA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133"/>
            <a:ext cx="10515600" cy="41788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000" b="1" i="0" dirty="0">
                <a:solidFill>
                  <a:srgbClr val="404040"/>
                </a:solidFill>
                <a:effectLst/>
              </a:rPr>
              <a:t>Census 2000 Profiles:  </a:t>
            </a:r>
            <a:r>
              <a:rPr lang="en-US" sz="3000" b="0" i="0" dirty="0">
                <a:solidFill>
                  <a:srgbClr val="404040"/>
                </a:solidFill>
                <a:effectLst/>
              </a:rPr>
              <a:t>Demographic profiles for a variety of geographies, from nation to Census block groups, and including Congressional districts, urban areas, and zip code tabulation areas</a:t>
            </a:r>
          </a:p>
          <a:p>
            <a:pPr lvl="1">
              <a:lnSpc>
                <a:spcPct val="120000"/>
              </a:lnSpc>
            </a:pPr>
            <a:r>
              <a:rPr lang="en-US" sz="2600" b="0" i="0" dirty="0">
                <a:solidFill>
                  <a:srgbClr val="404040"/>
                </a:solidFill>
                <a:effectLst/>
              </a:rPr>
              <a:t>Data is from the 2000 Census Summary Tape File 3 (STF3)</a:t>
            </a:r>
            <a:br>
              <a:rPr lang="en-US" sz="2600" b="0" i="0" dirty="0">
                <a:solidFill>
                  <a:srgbClr val="404040"/>
                </a:solidFill>
                <a:effectLst/>
              </a:rPr>
            </a:br>
            <a:r>
              <a:rPr lang="en-US" sz="2600" b="1" i="0" dirty="0">
                <a:solidFill>
                  <a:srgbClr val="404040"/>
                </a:solidFill>
                <a:effectLst/>
              </a:rPr>
              <a:t>STF3</a:t>
            </a:r>
            <a:r>
              <a:rPr lang="en-US" sz="2600" b="0" i="0" dirty="0">
                <a:solidFill>
                  <a:srgbClr val="404040"/>
                </a:solidFill>
                <a:effectLst/>
              </a:rPr>
              <a:t> contains </a:t>
            </a:r>
            <a:r>
              <a:rPr lang="en-US" sz="2600" b="1" i="0" dirty="0">
                <a:solidFill>
                  <a:srgbClr val="404040"/>
                </a:solidFill>
                <a:effectLst/>
              </a:rPr>
              <a:t>sample data </a:t>
            </a:r>
            <a:r>
              <a:rPr lang="en-US" sz="2600" b="0" i="0" dirty="0">
                <a:solidFill>
                  <a:srgbClr val="404040"/>
                </a:solidFill>
                <a:effectLst/>
              </a:rPr>
              <a:t>gathered from a subset, or sample, of the population.</a:t>
            </a:r>
          </a:p>
          <a:p>
            <a:endParaRPr lang="en-US" sz="30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en-US" sz="3000" b="1" i="0" dirty="0">
                <a:solidFill>
                  <a:srgbClr val="222222"/>
                </a:solidFill>
                <a:effectLst/>
              </a:rPr>
              <a:t>Census 1990-2000 Trends: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compare data between the 1990 and 2000 decennial censuses' Summary File 3 (SF3) for a selected geographic area</a:t>
            </a:r>
          </a:p>
          <a:p>
            <a:pPr lvl="1">
              <a:lnSpc>
                <a:spcPct val="110000"/>
              </a:lnSpc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Some area types are available for Missouri only (including tracts, block groups)</a:t>
            </a:r>
          </a:p>
          <a:p>
            <a:pPr lvl="1"/>
            <a:endParaRPr lang="en-US" sz="3000" dirty="0">
              <a:solidFill>
                <a:srgbClr val="000000"/>
              </a:solidFill>
            </a:endParaRPr>
          </a:p>
          <a:p>
            <a:pPr lvl="1"/>
            <a:endParaRPr lang="en-US" i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</a:endParaRPr>
          </a:p>
          <a:p>
            <a:endParaRPr lang="en-US" dirty="0">
              <a:solidFill>
                <a:srgbClr val="22222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36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81DA-8153-4066-94C0-1BC19CF4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tools on the MCDC home page: </a:t>
            </a:r>
            <a:r>
              <a:rPr lang="en-US" b="1" dirty="0"/>
              <a:t>Zip Code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1672-5FFB-4F87-AB23-FDA0D294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b="0" i="0" dirty="0">
                <a:solidFill>
                  <a:srgbClr val="000000"/>
                </a:solidFill>
                <a:effectLst/>
              </a:rPr>
              <a:t>ook up U.S. ZIP codes by state, place name, or both.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Under “Geographic” heading.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Results include preferred and alternate place names, latitude/longitude, and land area for each ZIP code.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Results also include several indicators from the 2015-2019 American Community Survey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total population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number of housing units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median family income (MFI)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percentile rank of MFI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8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B5B1-6C2A-4149-8E85-7625CA46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Missouri…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E7AC76-4530-4079-8923-AA7131B6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267"/>
            <a:ext cx="10515600" cy="5036608"/>
          </a:xfrm>
        </p:spPr>
        <p:txBody>
          <a:bodyPr>
            <a:normAutofit fontScale="92500" lnSpcReduction="10000"/>
          </a:bodyPr>
          <a:lstStyle/>
          <a:p>
            <a:pPr marL="0" marR="0" indent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“The Missouri Census Data Center (MCDC) is a cooperative program among state agencies in Missouri and the </a:t>
            </a:r>
            <a:r>
              <a:rPr lang="en-US" u="none" strike="noStrike" dirty="0">
                <a:effectLst/>
                <a:ea typeface="Times New Roman" panose="02020603050405020304" pitchFamily="18" charset="0"/>
              </a:rPr>
              <a:t>U.S. Bureau of the Census</a:t>
            </a:r>
            <a:r>
              <a:rPr lang="en-US" dirty="0">
                <a:effectLst/>
                <a:ea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Its purpose is to enhance awareness of and access to public data, especially Census Bureau products.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 indent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“The MCDC data archive, which </a:t>
            </a: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includes many national collections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 well as Missouri-specific data, is one of the premier sites in the country for accessing census and other public, machine-readable demographic and geographic data. Data may be accessed directly, via the </a:t>
            </a:r>
            <a:r>
              <a:rPr lang="en-US" u="none" strike="noStrike" dirty="0">
                <a:effectLst/>
                <a:ea typeface="Times New Roman" panose="02020603050405020304" pitchFamily="18" charset="0"/>
              </a:rPr>
              <a:t>public machine readable data archive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or by using one of the </a:t>
            </a: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custom applications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.”</a:t>
            </a:r>
          </a:p>
          <a:p>
            <a:pPr marL="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From the Missouri Census Data Center (MCDC) home page, https://mcdc.missouri.edu/</a:t>
            </a:r>
          </a:p>
        </p:txBody>
      </p:sp>
    </p:spTree>
    <p:extLst>
      <p:ext uri="{BB962C8B-B14F-4D97-AF65-F5344CB8AC3E}">
        <p14:creationId xmlns:p14="http://schemas.microsoft.com/office/powerpoint/2010/main" val="45257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DF82-EF80-4161-B9C3-E44FF086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MCDC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BC4D-D306-4310-8B3F-F732AEED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r>
              <a:rPr lang="en-US" dirty="0"/>
              <a:t>Provides tools that are usually easier to use than the Census Bureau’s.</a:t>
            </a:r>
          </a:p>
          <a:p>
            <a:r>
              <a:rPr lang="en-US" dirty="0"/>
              <a:t>Can retrieve a lot of detailed data from 1990, 2000, and 2010 Census that you can’t easily get from Census Bureau website.</a:t>
            </a:r>
          </a:p>
          <a:p>
            <a:r>
              <a:rPr lang="en-US" dirty="0"/>
              <a:t>Can retrieve data from 1990 through current-day.</a:t>
            </a:r>
          </a:p>
          <a:p>
            <a:r>
              <a:rPr lang="en-US" dirty="0"/>
              <a:t>Retrieves profiles/reports, </a:t>
            </a:r>
            <a:r>
              <a:rPr lang="en-US" dirty="0" err="1"/>
              <a:t>ie</a:t>
            </a:r>
            <a:r>
              <a:rPr lang="en-US" dirty="0"/>
              <a:t> pre-determined groups of tables, organized by theme.</a:t>
            </a:r>
          </a:p>
          <a:p>
            <a:pPr marL="0" indent="0">
              <a:buNone/>
            </a:pPr>
            <a:r>
              <a:rPr lang="en-US" dirty="0"/>
              <a:t>Con:  no mapping tools.</a:t>
            </a:r>
          </a:p>
        </p:txBody>
      </p:sp>
    </p:spTree>
    <p:extLst>
      <p:ext uri="{BB962C8B-B14F-4D97-AF65-F5344CB8AC3E}">
        <p14:creationId xmlns:p14="http://schemas.microsoft.com/office/powerpoint/2010/main" val="170623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3B62-1C59-45E1-986F-84670DB7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9"/>
            <a:ext cx="10515600" cy="1325563"/>
          </a:xfrm>
        </p:spPr>
        <p:txBody>
          <a:bodyPr/>
          <a:lstStyle/>
          <a:p>
            <a:r>
              <a:rPr lang="en-US" dirty="0"/>
              <a:t>Block Group 3 of Census Tract 3, Racine city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173A21F-7548-49E6-9AB1-35203FC0A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16" y="1555222"/>
            <a:ext cx="8583168" cy="4828032"/>
          </a:xfrm>
        </p:spPr>
      </p:pic>
    </p:spTree>
    <p:extLst>
      <p:ext uri="{BB962C8B-B14F-4D97-AF65-F5344CB8AC3E}">
        <p14:creationId xmlns:p14="http://schemas.microsoft.com/office/powerpoint/2010/main" val="332424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F7B9-9C28-4333-91A3-D753C064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Patrons most frequently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532D-33E6-4AF5-92BF-D05C70BD5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Calibri" panose="020F0502020204030204" pitchFamily="34" charset="0"/>
              </a:rPr>
              <a:t>M</a:t>
            </a:r>
            <a:r>
              <a:rPr lang="en-US" sz="3200" dirty="0">
                <a:effectLst/>
                <a:ea typeface="Calibri" panose="020F0502020204030204" pitchFamily="34" charset="0"/>
              </a:rPr>
              <a:t>ost detailed data they can get:  income, work status, language spoken at home, level of educational attainment, ethnicity beyond Hispanic, housing conditions</a:t>
            </a:r>
          </a:p>
          <a:p>
            <a:r>
              <a:rPr lang="en-US" sz="3200" dirty="0"/>
              <a:t>Most recent data they can get</a:t>
            </a:r>
          </a:p>
          <a:p>
            <a:r>
              <a:rPr lang="en-US" sz="3200" dirty="0"/>
              <a:t>Data at the county level or smaller than that—place, neighborhood/Census tract or Census block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4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0A38-1AC1-4B56-B78E-50C122BE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D3F49-EEAC-4AF7-8861-376D9411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People starting businesses</a:t>
            </a:r>
          </a:p>
          <a:p>
            <a:r>
              <a:rPr lang="en-US" sz="3200" dirty="0"/>
              <a:t>Businesses creating products or services</a:t>
            </a:r>
          </a:p>
          <a:p>
            <a:r>
              <a:rPr lang="en-US" sz="3200" dirty="0"/>
              <a:t>Organizations applying for grants</a:t>
            </a:r>
          </a:p>
          <a:p>
            <a:r>
              <a:rPr lang="en-US" sz="3200" dirty="0"/>
              <a:t>Governments planning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6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6993-A99B-48DE-A506-77BE49B6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102" y="1825625"/>
            <a:ext cx="976969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Most detailed data  </a:t>
            </a:r>
          </a:p>
          <a:p>
            <a:pPr marL="0" indent="0">
              <a:buNone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+ M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 recent data  </a:t>
            </a:r>
          </a:p>
          <a:p>
            <a:pPr marL="0" indent="0">
              <a:buNone/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Small geographic level </a:t>
            </a:r>
          </a:p>
          <a:p>
            <a:pPr marL="0" indent="0">
              <a:buNone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 D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 from the American Community Survey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067648-6AB3-4060-BDD6-02F582C97BB9}"/>
              </a:ext>
            </a:extLst>
          </p:cNvPr>
          <p:cNvCxnSpPr/>
          <p:nvPr/>
        </p:nvCxnSpPr>
        <p:spPr>
          <a:xfrm>
            <a:off x="1584102" y="3825025"/>
            <a:ext cx="55110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10F7-8C5F-47E4-BAD0-408F36B8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E100-E79D-4EF3-9F9D-0E581610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In Census language, a </a:t>
            </a:r>
            <a:r>
              <a:rPr lang="en-US" b="1" i="0" dirty="0">
                <a:solidFill>
                  <a:srgbClr val="404040"/>
                </a:solidFill>
                <a:effectLst/>
              </a:rPr>
              <a:t>survey</a:t>
            </a:r>
            <a:r>
              <a:rPr lang="en-US" b="0" i="0" dirty="0">
                <a:solidFill>
                  <a:srgbClr val="404040"/>
                </a:solidFill>
                <a:effectLst/>
              </a:rPr>
              <a:t> is "a data collection activity involving observation or questionnaires for a sample of a population. (A census is a 100-percent sample survey; it collects information about every member of a population.“) </a:t>
            </a:r>
            <a:r>
              <a:rPr lang="en-US" sz="2400" b="0" i="0" dirty="0">
                <a:solidFill>
                  <a:srgbClr val="404040"/>
                </a:solidFill>
                <a:effectLst/>
              </a:rPr>
              <a:t>(</a:t>
            </a:r>
            <a:r>
              <a:rPr lang="en-US" sz="2400" b="0" i="0" u="none" strike="noStrike" dirty="0">
                <a:solidFill>
                  <a:srgbClr val="1976D2"/>
                </a:solidFill>
                <a:effectLst/>
                <a:hlinkClick r:id="rId2"/>
              </a:rPr>
              <a:t>Entry from the Census </a:t>
            </a:r>
            <a:r>
              <a:rPr lang="en-US" sz="2400" b="1" i="1" u="none" strike="noStrike" dirty="0">
                <a:solidFill>
                  <a:srgbClr val="1976D2"/>
                </a:solidFill>
                <a:effectLst/>
                <a:hlinkClick r:id="rId2"/>
              </a:rPr>
              <a:t>Glossary</a:t>
            </a:r>
            <a:r>
              <a:rPr lang="en-US" sz="2400" b="0" i="0" dirty="0">
                <a:solidFill>
                  <a:srgbClr val="404040"/>
                </a:solidFill>
                <a:effectLst/>
              </a:rPr>
              <a:t>.)</a:t>
            </a: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</a:rPr>
              <a:t>Examples of surveys the Census Bureau conducts:</a:t>
            </a:r>
          </a:p>
          <a:p>
            <a:pPr lvl="1"/>
            <a:r>
              <a:rPr lang="en-US" b="0" i="0" dirty="0">
                <a:solidFill>
                  <a:srgbClr val="404040"/>
                </a:solidFill>
                <a:effectLst/>
              </a:rPr>
              <a:t>American Community Survey</a:t>
            </a:r>
          </a:p>
          <a:p>
            <a:pPr lvl="1"/>
            <a:r>
              <a:rPr lang="en-US" b="0" i="0" dirty="0">
                <a:solidFill>
                  <a:srgbClr val="404040"/>
                </a:solidFill>
                <a:effectLst/>
              </a:rPr>
              <a:t>Annual Survey of Manufacturers</a:t>
            </a:r>
          </a:p>
          <a:p>
            <a:pPr lvl="1"/>
            <a:r>
              <a:rPr lang="en-US" b="0" i="0" dirty="0">
                <a:solidFill>
                  <a:srgbClr val="404040"/>
                </a:solidFill>
                <a:effectLst/>
              </a:rPr>
              <a:t>Decennial Census of Population and Housing</a:t>
            </a:r>
          </a:p>
          <a:p>
            <a:pPr lvl="1"/>
            <a:r>
              <a:rPr lang="en-US" b="0" i="0" dirty="0">
                <a:solidFill>
                  <a:srgbClr val="404040"/>
                </a:solidFill>
                <a:effectLst/>
              </a:rPr>
              <a:t>Economic Census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7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1776</Words>
  <Application>Microsoft Office PowerPoint</Application>
  <PresentationFormat>Widescreen</PresentationFormat>
  <Paragraphs>168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Lora</vt:lpstr>
      <vt:lpstr>Proxima Nova</vt:lpstr>
      <vt:lpstr>Office Theme</vt:lpstr>
      <vt:lpstr>PowerPoint Presentation</vt:lpstr>
      <vt:lpstr>Show Me the Data: How a Tool From Missouri Can Help You Retrieve Census Data</vt:lpstr>
      <vt:lpstr>More than just Missouri…</vt:lpstr>
      <vt:lpstr>MCDC characteristics</vt:lpstr>
      <vt:lpstr>Block Group 3 of Census Tract 3, Racine city</vt:lpstr>
      <vt:lpstr>Patrons most frequently want</vt:lpstr>
      <vt:lpstr>Use cases</vt:lpstr>
      <vt:lpstr>PowerPoint Presentation</vt:lpstr>
      <vt:lpstr>What is a survey?</vt:lpstr>
      <vt:lpstr>Decennial Census—100 % survey</vt:lpstr>
      <vt:lpstr>Topics asked of all residents in Decennial Census…</vt:lpstr>
      <vt:lpstr>In 1990 and 2000 Censuses…</vt:lpstr>
      <vt:lpstr>2005: Welcome American Community Survey!</vt:lpstr>
      <vt:lpstr>American Community Survey asks about</vt:lpstr>
      <vt:lpstr>Frequency of ACS data products</vt:lpstr>
      <vt:lpstr>3-year ACS estimates?  Yes, for a short time…</vt:lpstr>
      <vt:lpstr>ACS data releases that cover 2020</vt:lpstr>
      <vt:lpstr>Census and geography</vt:lpstr>
      <vt:lpstr>Basic Census geographical hierarchy</vt:lpstr>
      <vt:lpstr>Places and minor civil divisions</vt:lpstr>
      <vt:lpstr>Census tracts</vt:lpstr>
      <vt:lpstr>Census block groups</vt:lpstr>
      <vt:lpstr>Zip Code Tabulation Areas (ZCTAs)</vt:lpstr>
      <vt:lpstr>Race, Hispanic origin, and the Census</vt:lpstr>
      <vt:lpstr>Short history of “Hispanic” in the Census</vt:lpstr>
      <vt:lpstr>Selected tools on the MCDC home page</vt:lpstr>
      <vt:lpstr>Selected tools on the MCDC home page: 2010 Profiles</vt:lpstr>
      <vt:lpstr>Selected tools on the MCDC home page: 1990 &amp; 2000</vt:lpstr>
      <vt:lpstr>Selected tools on the MCDC home page: Zip Code Lookup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Me the Data: How a Tool From Missouri Can Help You Retrieve Census Data</dc:title>
  <dc:creator>Beth Harper</dc:creator>
  <cp:lastModifiedBy>Beth Harper</cp:lastModifiedBy>
  <cp:revision>28</cp:revision>
  <cp:lastPrinted>2021-11-17T01:59:26Z</cp:lastPrinted>
  <dcterms:created xsi:type="dcterms:W3CDTF">2021-11-08T21:04:12Z</dcterms:created>
  <dcterms:modified xsi:type="dcterms:W3CDTF">2021-11-17T03:10:56Z</dcterms:modified>
</cp:coreProperties>
</file>